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bookmarkIdSeed="2" conformance="strict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5" r:id="rId3"/>
    <p:sldId id="257" r:id="rId4"/>
    <p:sldId id="276" r:id="rId5"/>
    <p:sldId id="286" r:id="rId6"/>
    <p:sldId id="287" r:id="rId7"/>
    <p:sldId id="288" r:id="rId8"/>
    <p:sldId id="289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274" r:id="rId22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39BE1"/>
    <a:srgbClr val="9B8B63"/>
    <a:srgbClr val="9148C8"/>
    <a:srgbClr val="8439BD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%"/>
            </a:schemeClr>
          </a:solidFill>
        </a:fill>
      </a:tcStyle>
    </a:wholeTbl>
    <a:band1H>
      <a:tcStyle>
        <a:tcBdr/>
        <a:fill>
          <a:solidFill>
            <a:schemeClr val="accent1">
              <a:tint val="40%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%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>
    <p:restoredLeft sz="20.272%" autoAdjust="0"/>
    <p:restoredTop sz="94.66%"/>
  </p:normalViewPr>
  <p:slideViewPr>
    <p:cSldViewPr snapToGrid="0">
      <p:cViewPr varScale="1">
        <p:scale>
          <a:sx n="70" d="100"/>
          <a:sy n="70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purl.oclc.org/ooxml/officeDocument/relationships/slide" Target="slides/slide7.xml"/><Relationship Id="rId13" Type="http://purl.oclc.org/ooxml/officeDocument/relationships/slide" Target="slides/slide12.xml"/><Relationship Id="rId18" Type="http://purl.oclc.org/ooxml/officeDocument/relationships/slide" Target="slides/slide17.xml"/><Relationship Id="rId26" Type="http://purl.oclc.org/ooxml/officeDocument/relationships/viewProps" Target="viewProps.xml"/><Relationship Id="rId3" Type="http://purl.oclc.org/ooxml/officeDocument/relationships/slide" Target="slides/slide2.xml"/><Relationship Id="rId21" Type="http://purl.oclc.org/ooxml/officeDocument/relationships/slide" Target="slides/slide20.xml"/><Relationship Id="rId7" Type="http://purl.oclc.org/ooxml/officeDocument/relationships/slide" Target="slides/slide6.xml"/><Relationship Id="rId12" Type="http://purl.oclc.org/ooxml/officeDocument/relationships/slide" Target="slides/slide11.xml"/><Relationship Id="rId17" Type="http://purl.oclc.org/ooxml/officeDocument/relationships/slide" Target="slides/slide16.xml"/><Relationship Id="rId25" Type="http://purl.oclc.org/ooxml/officeDocument/relationships/presProps" Target="presProps.xml"/><Relationship Id="rId2" Type="http://purl.oclc.org/ooxml/officeDocument/relationships/slide" Target="slides/slide1.xml"/><Relationship Id="rId16" Type="http://purl.oclc.org/ooxml/officeDocument/relationships/slide" Target="slides/slide15.xml"/><Relationship Id="rId20" Type="http://purl.oclc.org/ooxml/officeDocument/relationships/slide" Target="slides/slide19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slide" Target="slides/slide10.xml"/><Relationship Id="rId24" Type="http://purl.oclc.org/ooxml/officeDocument/relationships/handoutMaster" Target="handoutMasters/handoutMaster1.xml"/><Relationship Id="rId5" Type="http://purl.oclc.org/ooxml/officeDocument/relationships/slide" Target="slides/slide4.xml"/><Relationship Id="rId15" Type="http://purl.oclc.org/ooxml/officeDocument/relationships/slide" Target="slides/slide14.xml"/><Relationship Id="rId23" Type="http://purl.oclc.org/ooxml/officeDocument/relationships/notesMaster" Target="notesMasters/notesMaster1.xml"/><Relationship Id="rId28" Type="http://purl.oclc.org/ooxml/officeDocument/relationships/tableStyles" Target="tableStyles.xml"/><Relationship Id="rId10" Type="http://purl.oclc.org/ooxml/officeDocument/relationships/slide" Target="slides/slide9.xml"/><Relationship Id="rId19" Type="http://purl.oclc.org/ooxml/officeDocument/relationships/slide" Target="slides/slide18.xml"/><Relationship Id="rId4" Type="http://purl.oclc.org/ooxml/officeDocument/relationships/slide" Target="slides/slide3.xml"/><Relationship Id="rId9" Type="http://purl.oclc.org/ooxml/officeDocument/relationships/slide" Target="slides/slide8.xml"/><Relationship Id="rId14" Type="http://purl.oclc.org/ooxml/officeDocument/relationships/slide" Target="slides/slide13.xml"/><Relationship Id="rId22" Type="http://purl.oclc.org/ooxml/officeDocument/relationships/slide" Target="slides/slide21.xml"/><Relationship Id="rId27" Type="http://purl.oclc.org/ooxml/officeDocument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purl.oclc.org/ooxml/officeDocument/relationships/theme" Target="../theme/theme3.xml"/></Relationships>
</file>

<file path=ppt/handoutMasters/handoutMaster1.xml><?xml version="1.0" encoding="utf-8"?>
<p:handout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85DA2-834A-421B-8E91-1E11EBB91AC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50976-9542-45BF-920A-D9C60A9B3D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515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purl.oclc.org/ooxml/officeDocument/relationships/theme" Target="../theme/theme2.xml"/></Relationships>
</file>

<file path=ppt/notesMasters/notesMaster1.xml><?xml version="1.0" encoding="utf-8"?>
<p:notes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34CF3-70A9-4F95-9DCF-CDEE0A3A27B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EAEA7-75B7-4F21-9418-DDEB1ABDDD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7161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2302547"/>
      </p:ext>
    </p:extLst>
  </p:cSld>
  <p:clrMapOvr>
    <a:masterClrMapping/>
  </p:clrMapOvr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618011"/>
      </p:ext>
    </p:extLst>
  </p:cSld>
  <p:clrMapOvr>
    <a:masterClrMapping/>
  </p:clrMapOvr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812013"/>
      </p:ext>
    </p:extLst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7316478"/>
      </p:ext>
    </p:extLst>
  </p:cSld>
  <p:clrMapOvr>
    <a:masterClrMapping/>
  </p:clrMapOvr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%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%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%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3168345"/>
      </p:ext>
    </p:extLst>
  </p:cSld>
  <p:clrMapOvr>
    <a:masterClrMapping/>
  </p:clrMapOvr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9539861"/>
      </p:ext>
    </p:extLst>
  </p:cSld>
  <p:clrMapOvr>
    <a:masterClrMapping/>
  </p:clrMapOvr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4099916"/>
      </p:ext>
    </p:extLst>
  </p:cSld>
  <p:clrMapOvr>
    <a:masterClrMapping/>
  </p:clrMapOvr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5509562"/>
      </p:ext>
    </p:extLst>
  </p:cSld>
  <p:clrMapOvr>
    <a:masterClrMapping/>
  </p:clrMapOvr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6334758"/>
      </p:ext>
    </p:extLst>
  </p:cSld>
  <p:clrMapOvr>
    <a:masterClrMapping/>
  </p:clrMapOvr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8280879"/>
      </p:ext>
    </p:extLst>
  </p:cSld>
  <p:clrMapOvr>
    <a:masterClrMapping/>
  </p:clrMapOvr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082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1783DEDD-D070-471D-AEB3-5C683B7FA4AE}" type="datetimeFigureOut">
              <a:rPr lang="uk-UA" smtClean="0"/>
              <a:t>16.11.2018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C6BC5188-CE1C-4438-9615-7633F29918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63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purl.oclc.org/ooxml/officeDocument/relationships/image" Target="../media/image2.jpeg"/><Relationship Id="rId2" Type="http://purl.oclc.org/ooxml/officeDocument/relationships/image" Target="../media/image1.png"/><Relationship Id="rId1" Type="http://purl.oclc.org/ooxml/officeDocument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purl.oclc.org/ooxml/officeDocument/relationships/image" Target="../media/image3.png"/><Relationship Id="rId1" Type="http://purl.oclc.org/ooxml/officeDocument/relationships/slideLayout" Target="../slideLayouts/slideLayout7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Коман\Desktop\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-100013"/>
            <a:ext cx="9334500" cy="7019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2243137" y="2031517"/>
            <a:ext cx="770572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Проблемні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питання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щодо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акредитації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органів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інспектування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сфері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колісних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транспортних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засобів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076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.651%" b="21.651%"/>
          <a:stretch>
            <a:fillRect/>
          </a:stretch>
        </p:blipFill>
        <p:spPr bwMode="auto">
          <a:xfrm>
            <a:off x="8832850" y="17418"/>
            <a:ext cx="19304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0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81496" y="1784748"/>
            <a:ext cx="7937863" cy="368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%"/>
              </a:lnSpc>
            </a:pPr>
            <a:r>
              <a:rPr lang="uk-UA" altLang="uk-UA" sz="2800" b="1" u="sng" dirty="0" smtClean="0">
                <a:solidFill>
                  <a:schemeClr val="accent1">
                    <a:lumMod val="75%"/>
                  </a:schemeClr>
                </a:solidFill>
              </a:rPr>
              <a:t>Структура стандарту </a:t>
            </a:r>
            <a:r>
              <a:rPr lang="uk-UA" sz="2800" b="1" u="sng" dirty="0">
                <a:solidFill>
                  <a:schemeClr val="accent1">
                    <a:lumMod val="75%"/>
                  </a:schemeClr>
                </a:solidFill>
              </a:rPr>
              <a:t>ДСТУ </a:t>
            </a:r>
            <a:r>
              <a:rPr lang="en-US" sz="2800" b="1" u="sng" dirty="0">
                <a:solidFill>
                  <a:schemeClr val="accent1">
                    <a:lumMod val="75%"/>
                  </a:schemeClr>
                </a:solidFill>
              </a:rPr>
              <a:t>EN ISO/IEC 17020:2014 </a:t>
            </a:r>
            <a:r>
              <a:rPr lang="uk-UA" sz="2800" b="1" u="sng" dirty="0" smtClean="0">
                <a:solidFill>
                  <a:schemeClr val="accent1">
                    <a:lumMod val="75%"/>
                  </a:schemeClr>
                </a:solidFill>
              </a:rPr>
              <a:t>:</a:t>
            </a:r>
          </a:p>
          <a:p>
            <a:pPr>
              <a:lnSpc>
                <a:spcPct val="80%"/>
              </a:lnSpc>
            </a:pPr>
            <a:endParaRPr lang="uk-UA" altLang="uk-UA" sz="2400" b="1" dirty="0" smtClean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Сфера </a:t>
            </a: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застосування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Нормативні посилання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Терміни і </a:t>
            </a: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визначення понять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Загальні вимоги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Вимоги до структури</a:t>
            </a: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Вимоги до ресурсів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Вимоги до процесу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609600" indent="-609600">
              <a:lnSpc>
                <a:spcPct val="80%"/>
              </a:lnSpc>
              <a:buFont typeface="Calibri" panose="020F0502020204030204" pitchFamily="34" charset="0"/>
              <a:buAutoNum type="arabicPeriod"/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Вимоги до системи менеджменту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>
              <a:lnSpc>
                <a:spcPct val="80%"/>
              </a:lnSpc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Додаток</a:t>
            </a: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 A – </a:t>
            </a: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Нормативний</a:t>
            </a: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 </a:t>
            </a:r>
          </a:p>
          <a:p>
            <a:pPr>
              <a:lnSpc>
                <a:spcPct val="80%"/>
              </a:lnSpc>
            </a:pP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Додаток</a:t>
            </a: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 B – I</a:t>
            </a:r>
            <a:r>
              <a:rPr lang="uk-UA" altLang="uk-UA" sz="2400" dirty="0" err="1">
                <a:solidFill>
                  <a:schemeClr val="accent1">
                    <a:lumMod val="75%"/>
                  </a:schemeClr>
                </a:solidFill>
              </a:rPr>
              <a:t>нформативний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53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85979" y="1763876"/>
            <a:ext cx="8420041" cy="424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Проблемні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питання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smtClean="0">
                <a:solidFill>
                  <a:schemeClr val="accent1">
                    <a:lumMod val="75%"/>
                  </a:schemeClr>
                </a:solidFill>
              </a:rPr>
              <a:t>при </a:t>
            </a:r>
            <a:r>
              <a:rPr lang="ru-RU" altLang="uk-UA" sz="2400" b="1" dirty="0" err="1" smtClean="0">
                <a:solidFill>
                  <a:schemeClr val="accent1">
                    <a:lumMod val="75%"/>
                  </a:schemeClr>
                </a:solidFill>
              </a:rPr>
              <a:t>проведенні</a:t>
            </a:r>
            <a:r>
              <a:rPr lang="ru-RU" altLang="uk-UA" sz="24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 smtClean="0">
                <a:solidFill>
                  <a:schemeClr val="accent1">
                    <a:lumMod val="75%"/>
                  </a:schemeClr>
                </a:solidFill>
              </a:rPr>
              <a:t>робіт</a:t>
            </a:r>
            <a:r>
              <a:rPr lang="ru-RU" altLang="uk-UA" sz="2400" b="1" dirty="0" smtClean="0">
                <a:solidFill>
                  <a:schemeClr val="accent1">
                    <a:lumMod val="75%"/>
                  </a:schemeClr>
                </a:solidFill>
              </a:rPr>
              <a:t> з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акредитації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органів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з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що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здійснюють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обов’язковий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технічний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контроль </a:t>
            </a:r>
            <a:r>
              <a:rPr lang="ru-RU" altLang="uk-UA" sz="2400" b="1" dirty="0" err="1">
                <a:solidFill>
                  <a:schemeClr val="accent1">
                    <a:lumMod val="75%"/>
                  </a:schemeClr>
                </a:solidFill>
              </a:rPr>
              <a:t>колісних</a:t>
            </a:r>
            <a:r>
              <a:rPr lang="ru-RU" altLang="uk-UA" sz="24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 smtClean="0">
                <a:solidFill>
                  <a:schemeClr val="accent1">
                    <a:lumMod val="75%"/>
                  </a:schemeClr>
                </a:solidFill>
              </a:rPr>
              <a:t>транспортних</a:t>
            </a:r>
            <a:r>
              <a:rPr lang="ru-RU" altLang="uk-UA" sz="24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sz="2400" b="1" dirty="0" err="1" smtClean="0">
                <a:solidFill>
                  <a:schemeClr val="accent1">
                    <a:lumMod val="75%"/>
                  </a:schemeClr>
                </a:solidFill>
              </a:rPr>
              <a:t>засобів</a:t>
            </a:r>
            <a:r>
              <a:rPr lang="ru-RU" altLang="uk-UA" sz="2400" b="1" dirty="0" smtClean="0">
                <a:solidFill>
                  <a:schemeClr val="accent1">
                    <a:lumMod val="75%"/>
                  </a:schemeClr>
                </a:solidFill>
              </a:rPr>
              <a:t> :</a:t>
            </a:r>
          </a:p>
          <a:p>
            <a:endParaRPr lang="ru-RU" altLang="uk-UA" sz="2400" b="1" dirty="0" smtClean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altLang="uk-UA" sz="2400" b="1" dirty="0" smtClean="0">
                <a:solidFill>
                  <a:schemeClr val="accent1">
                    <a:lumMod val="75%"/>
                  </a:schemeClr>
                </a:solidFill>
              </a:rPr>
              <a:t>Неупередженість та незалежність</a:t>
            </a:r>
            <a:endParaRPr lang="uk-UA" altLang="uk-UA" sz="2400" dirty="0" smtClean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lnSpc>
                <a:spcPct val="90%"/>
              </a:lnSpc>
              <a:buFont typeface="Wingdings" panose="05000000000000000000" pitchFamily="2" charset="2"/>
              <a:buChar char="Ø"/>
            </a:pP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Інспекційну </a:t>
            </a:r>
            <a:r>
              <a:rPr lang="uk-UA" altLang="uk-UA" sz="2400" dirty="0">
                <a:solidFill>
                  <a:schemeClr val="accent1">
                    <a:lumMod val="75%"/>
                  </a:schemeClr>
                </a:solidFill>
              </a:rPr>
              <a:t>діяльність потрібно здійснювати </a:t>
            </a: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неупереджено;</a:t>
            </a:r>
            <a:endParaRPr lang="uk-UA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lnSpc>
                <a:spcPct val="90%"/>
              </a:lnSpc>
              <a:buFont typeface="Wingdings" panose="05000000000000000000" pitchFamily="2" charset="2"/>
              <a:buChar char="Ø"/>
            </a:pP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Ризики щодо неупередженості;</a:t>
            </a:r>
            <a:endParaRPr lang="uk-UA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lnSpc>
                <a:spcPct val="90%"/>
              </a:lnSpc>
              <a:buFont typeface="Wingdings" panose="05000000000000000000" pitchFamily="2" charset="2"/>
              <a:buChar char="Ø"/>
            </a:pPr>
            <a:r>
              <a:rPr lang="uk-UA" altLang="uk-UA" sz="2400" dirty="0" smtClean="0">
                <a:solidFill>
                  <a:schemeClr val="accent1">
                    <a:lumMod val="75%"/>
                  </a:schemeClr>
                </a:solidFill>
              </a:rPr>
              <a:t>Тип незалежності органу з інспектування (Додаток А)</a:t>
            </a:r>
            <a:endParaRPr lang="en-GB" altLang="uk-UA" sz="2400" dirty="0">
              <a:solidFill>
                <a:schemeClr val="accent1">
                  <a:lumMod val="75%"/>
                </a:schemeClr>
              </a:solidFill>
            </a:endParaRPr>
          </a:p>
          <a:p>
            <a:pPr marL="800100" lvl="1" indent="-342900">
              <a:lnSpc>
                <a:spcPct val="90%"/>
              </a:lnSpc>
              <a:buFont typeface="Wingdings" panose="05000000000000000000" pitchFamily="2" charset="2"/>
              <a:buChar char="§"/>
            </a:pP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T</a:t>
            </a:r>
            <a:r>
              <a:rPr lang="uk-UA" altLang="uk-UA" sz="2400" dirty="0" err="1">
                <a:solidFill>
                  <a:schemeClr val="accent1">
                    <a:lumMod val="75%"/>
                  </a:schemeClr>
                </a:solidFill>
              </a:rPr>
              <a:t>ип</a:t>
            </a: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 A</a:t>
            </a:r>
          </a:p>
          <a:p>
            <a:pPr marL="800100" lvl="1" indent="-342900">
              <a:lnSpc>
                <a:spcPct val="90%"/>
              </a:lnSpc>
              <a:buFont typeface="Wingdings" panose="05000000000000000000" pitchFamily="2" charset="2"/>
              <a:buChar char="§"/>
            </a:pP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T</a:t>
            </a:r>
            <a:r>
              <a:rPr lang="uk-UA" altLang="uk-UA" sz="2400" dirty="0" err="1">
                <a:solidFill>
                  <a:schemeClr val="accent1">
                    <a:lumMod val="75%"/>
                  </a:schemeClr>
                </a:solidFill>
              </a:rPr>
              <a:t>ип</a:t>
            </a: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 B</a:t>
            </a:r>
          </a:p>
          <a:p>
            <a:pPr marL="800100" lvl="1" indent="-342900">
              <a:lnSpc>
                <a:spcPct val="90%"/>
              </a:lnSpc>
              <a:buFont typeface="Wingdings" panose="05000000000000000000" pitchFamily="2" charset="2"/>
              <a:buChar char="§"/>
            </a:pP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T</a:t>
            </a:r>
            <a:r>
              <a:rPr lang="uk-UA" altLang="uk-UA" sz="2400" dirty="0" err="1">
                <a:solidFill>
                  <a:schemeClr val="accent1">
                    <a:lumMod val="75%"/>
                  </a:schemeClr>
                </a:solidFill>
              </a:rPr>
              <a:t>ип</a:t>
            </a:r>
            <a:r>
              <a:rPr lang="en-GB" altLang="uk-UA" sz="2400" dirty="0">
                <a:solidFill>
                  <a:schemeClr val="accent1">
                    <a:lumMod val="75%"/>
                  </a:schemeClr>
                </a:solidFill>
              </a:rPr>
              <a:t> C</a:t>
            </a:r>
          </a:p>
          <a:p>
            <a:endParaRPr lang="en-GB" altLang="uk-UA" sz="2000" b="1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81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34834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81051" y="1600927"/>
            <a:ext cx="93530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uk-UA" b="1" dirty="0" smtClean="0">
                <a:solidFill>
                  <a:schemeClr val="accent1">
                    <a:lumMod val="75%"/>
                  </a:schemeClr>
                </a:solidFill>
              </a:rPr>
              <a:t>Тип А</a:t>
            </a:r>
          </a:p>
          <a:p>
            <a:pPr algn="just"/>
            <a:r>
              <a:rPr lang="ru-RU" altLang="uk-UA" dirty="0" smtClean="0">
                <a:solidFill>
                  <a:schemeClr val="accent1">
                    <a:lumMod val="75%"/>
                  </a:schemeClr>
                </a:solidFill>
              </a:rPr>
              <a:t>Орган 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з  </a:t>
            </a:r>
            <a:r>
              <a:rPr lang="ru-RU" altLang="uk-UA" dirty="0" err="1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, </a:t>
            </a:r>
            <a:r>
              <a:rPr lang="ru-RU" altLang="uk-UA" dirty="0" err="1">
                <a:solidFill>
                  <a:schemeClr val="accent1">
                    <a:lumMod val="75%"/>
                  </a:schemeClr>
                </a:solidFill>
              </a:rPr>
              <a:t>що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dirty="0" err="1">
                <a:solidFill>
                  <a:schemeClr val="accent1">
                    <a:lumMod val="75%"/>
                  </a:schemeClr>
                </a:solidFill>
              </a:rPr>
              <a:t>здійснює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dirty="0" err="1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  як  </a:t>
            </a:r>
            <a:r>
              <a:rPr lang="ru-RU" altLang="uk-UA" dirty="0" err="1">
                <a:solidFill>
                  <a:schemeClr val="accent1">
                    <a:lumMod val="75%"/>
                  </a:schemeClr>
                </a:solidFill>
              </a:rPr>
              <a:t>третя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  сторона, повинен </a:t>
            </a:r>
            <a:r>
              <a:rPr lang="ru-RU" altLang="uk-UA" dirty="0" err="1">
                <a:solidFill>
                  <a:schemeClr val="accent1">
                    <a:lumMod val="75%"/>
                  </a:schemeClr>
                </a:solidFill>
              </a:rPr>
              <a:t>відповідати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dirty="0" err="1" smtClean="0">
                <a:solidFill>
                  <a:schemeClr val="accent1">
                    <a:lumMod val="75%"/>
                  </a:schemeClr>
                </a:solidFill>
              </a:rPr>
              <a:t>вимогам</a:t>
            </a:r>
            <a:r>
              <a:rPr lang="ru-RU" altLang="uk-UA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altLang="uk-UA" dirty="0">
                <a:solidFill>
                  <a:schemeClr val="accent1">
                    <a:lumMod val="75%"/>
                  </a:schemeClr>
                </a:solidFill>
              </a:rPr>
              <a:t>для типу </a:t>
            </a:r>
            <a:r>
              <a:rPr lang="ru-RU" altLang="uk-UA" dirty="0" smtClean="0">
                <a:solidFill>
                  <a:schemeClr val="accent1">
                    <a:lumMod val="75%"/>
                  </a:schemeClr>
                </a:solidFill>
              </a:rPr>
              <a:t>А</a:t>
            </a:r>
          </a:p>
          <a:p>
            <a:pPr algn="just"/>
            <a:endParaRPr lang="ru-RU" altLang="uk-UA" b="1" dirty="0" smtClean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ru-RU" altLang="uk-UA" b="1" dirty="0" smtClean="0">
                <a:solidFill>
                  <a:schemeClr val="accent1">
                    <a:lumMod val="75%"/>
                  </a:schemeClr>
                </a:solidFill>
              </a:rPr>
              <a:t>Тип </a:t>
            </a:r>
            <a:r>
              <a:rPr lang="ru-RU" altLang="uk-UA" b="1" dirty="0">
                <a:solidFill>
                  <a:schemeClr val="accent1">
                    <a:lumMod val="75%"/>
                  </a:schemeClr>
                </a:solidFill>
              </a:rPr>
              <a:t>В</a:t>
            </a:r>
          </a:p>
          <a:p>
            <a:pPr algn="just"/>
            <a:r>
              <a:rPr lang="uk-UA" altLang="uk-UA" dirty="0" smtClean="0">
                <a:solidFill>
                  <a:schemeClr val="accent1">
                    <a:lumMod val="75%"/>
                  </a:schemeClr>
                </a:solidFill>
              </a:rPr>
              <a:t>Орган </a:t>
            </a:r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з інспектування, що здійснює інспектування  як перша  або друга  сторона, чи обидва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види інспектування,  який  є окремою і визначеною частиною організації, що має відношення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до  проектування,  виготовляння,  постачання,  монтування,  використання  або  технічного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обслуговування об’єктів, які він інспектує, і який надає послуги з інспектування тільки своїй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головній  організації  (внутрішній  орган  з  інспектування</a:t>
            </a:r>
            <a:r>
              <a:rPr lang="uk-UA" altLang="uk-UA" dirty="0" smtClean="0">
                <a:solidFill>
                  <a:schemeClr val="accent1">
                    <a:lumMod val="75%"/>
                  </a:schemeClr>
                </a:solidFill>
              </a:rPr>
              <a:t>).</a:t>
            </a:r>
          </a:p>
          <a:p>
            <a:pPr algn="just"/>
            <a:endParaRPr lang="ru-RU" altLang="uk-UA" b="1" dirty="0" smtClean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ru-RU" altLang="uk-UA" b="1" dirty="0" smtClean="0">
                <a:solidFill>
                  <a:schemeClr val="accent1">
                    <a:lumMod val="75%"/>
                  </a:schemeClr>
                </a:solidFill>
              </a:rPr>
              <a:t>Тип </a:t>
            </a:r>
            <a:r>
              <a:rPr lang="uk-UA" altLang="uk-UA" b="1" dirty="0" smtClean="0">
                <a:solidFill>
                  <a:schemeClr val="accent1">
                    <a:lumMod val="75%"/>
                  </a:schemeClr>
                </a:solidFill>
              </a:rPr>
              <a:t>С</a:t>
            </a:r>
            <a:endParaRPr lang="uk-UA" altLang="uk-UA" dirty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Орган з інспектування, що здійснює інспектування  як перша  або друга  сторона, чи обидва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види інспектування,  який  є визначеною, але не обов’язково окремою частиною організації,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що має відношення до проектування, виготовляння, постачання, монтування, використання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або  технічного  обслуговування  об’єктів,  які  він  інспектує,  і  який  надає  послуги  з </a:t>
            </a:r>
          </a:p>
          <a:p>
            <a:pPr algn="just"/>
            <a:r>
              <a:rPr lang="uk-UA" altLang="uk-UA" dirty="0">
                <a:solidFill>
                  <a:schemeClr val="accent1">
                    <a:lumMod val="75%"/>
                  </a:schemeClr>
                </a:solidFill>
              </a:rPr>
              <a:t>інспектування  своїй  головній  організації  або  іншим  сторонам,  або  те  й  інше</a:t>
            </a:r>
            <a:endParaRPr lang="en-GB" altLang="uk-UA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90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5257" y="1861345"/>
            <a:ext cx="86214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accent1">
                    <a:lumMod val="75%"/>
                  </a:schemeClr>
                </a:solidFill>
              </a:rPr>
              <a:t>Заходи, </a:t>
            </a:r>
            <a:r>
              <a:rPr lang="uk-UA" b="1" dirty="0">
                <a:solidFill>
                  <a:schemeClr val="accent1">
                    <a:lumMod val="75%"/>
                  </a:schemeClr>
                </a:solidFill>
              </a:rPr>
              <a:t>які забезпечують дотримування зобов’язань органу </a:t>
            </a:r>
            <a:r>
              <a:rPr lang="uk-UA" b="1" dirty="0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uk-UA" b="1" dirty="0">
                <a:solidFill>
                  <a:schemeClr val="accent1">
                    <a:lumMod val="75%"/>
                  </a:schemeClr>
                </a:solidFill>
              </a:rPr>
              <a:t>, що виникають у результаті його дій та/або </a:t>
            </a:r>
            <a:r>
              <a:rPr lang="uk-UA" b="1" dirty="0" smtClean="0">
                <a:solidFill>
                  <a:schemeClr val="accent1">
                    <a:lumMod val="75%"/>
                  </a:schemeClr>
                </a:solidFill>
              </a:rPr>
              <a:t>діяльності.</a:t>
            </a:r>
          </a:p>
          <a:p>
            <a:pPr fontAlgn="base"/>
            <a:endParaRPr lang="uk-UA" dirty="0" smtClean="0">
              <a:solidFill>
                <a:schemeClr val="accent1">
                  <a:lumMod val="75%"/>
                </a:schemeClr>
              </a:solidFill>
            </a:endParaRPr>
          </a:p>
          <a:p>
            <a:pPr fontAlgn="base"/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Таким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підтвердженням може бути:</a:t>
            </a:r>
          </a:p>
          <a:p>
            <a:pPr fontAlgn="base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- страховий поліс;</a:t>
            </a:r>
          </a:p>
          <a:p>
            <a:pPr fontAlgn="base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- резервний (страховий) фонд, встановлений відповідно до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чинного законодавства;</a:t>
            </a:r>
            <a:endParaRPr lang="uk-UA" dirty="0">
              <a:solidFill>
                <a:schemeClr val="accent1">
                  <a:lumMod val="75%"/>
                </a:schemeClr>
              </a:solidFill>
            </a:endParaRPr>
          </a:p>
          <a:p>
            <a:pPr fontAlgn="base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- гарантія держави.</a:t>
            </a:r>
          </a:p>
          <a:p>
            <a:pPr algn="just" fontAlgn="base"/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Орган визначає суму відшкодування, що відповідає визначеним ризикам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які виникають через його діяльність з оцінки відповідності, із залученням зацікавлених сторін (наприклад, власник схеми, замовники  послуг Органу тощо) та страхової компанії.</a:t>
            </a:r>
          </a:p>
          <a:p>
            <a:endParaRPr lang="uk-UA" b="1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49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19497" y="1271451"/>
            <a:ext cx="7724503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Ресурси органу з інспектування</a:t>
            </a:r>
          </a:p>
          <a:p>
            <a:pPr fontAlgn="base"/>
            <a:endParaRPr lang="uk-UA" sz="500" b="1" i="1" dirty="0" smtClean="0">
              <a:solidFill>
                <a:schemeClr val="accent1">
                  <a:lumMod val="75%"/>
                </a:schemeClr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uk-UA" sz="2000" b="1" i="1" dirty="0" smtClean="0">
                <a:solidFill>
                  <a:schemeClr val="accent1">
                    <a:lumMod val="75%"/>
                  </a:schemeClr>
                </a:solidFill>
                <a:effectLst/>
                <a:latin typeface="Arial" panose="020B0604020202020204" pitchFamily="34" charset="0"/>
              </a:rPr>
              <a:t>Компетентний персонал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Орган  з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інспектування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повинен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мати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достатню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кількість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штатного  персоналу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персоналу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,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працює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за  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контрактом,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який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необхідну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компетентність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, у тому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числі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технічного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керівника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/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ів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та особу,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що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його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заміщає</a:t>
            </a:r>
            <a:endParaRPr lang="ru-RU" dirty="0" smtClean="0">
              <a:solidFill>
                <a:schemeClr val="accent1">
                  <a:lumMod val="75%"/>
                </a:schemeClr>
              </a:solidFill>
              <a:latin typeface="Arial" panose="020B0604020202020204" pitchFamily="34" charset="0"/>
            </a:endParaRP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Персонал,  відповідальний  за  інспектування,  повинен  мати  належну  кваліфікацію,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підготовку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,  досвід  і  задовільний  рівень  знань  стосовно  вимог  до  інспектування,  яке 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буде проводитись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. Вони також повинні мати відповідні знання в таких сферах: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технологія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,  що  використовують  для  виготовлення  продукції,  яку  інспектують, 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функціювання процесів і надання послуг;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спосіб, в який продукцію використовують, процесами керують та послуги надають;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будь-які  дефекти,  які  можуть  виникнути  під  час  використання  продукції,  будь-які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порушення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  <a:latin typeface="Arial" panose="020B0604020202020204" pitchFamily="34" charset="0"/>
              </a:rPr>
              <a:t>у функціюванні процесів і недоліки у наданні послуг.</a:t>
            </a:r>
            <a:endParaRPr lang="uk-UA" dirty="0">
              <a:solidFill>
                <a:schemeClr val="accent1">
                  <a:lumMod val="75%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48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2055223"/>
            <a:ext cx="89088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Орган  з  інспектування  повинен  мати  задокументовані  процедури  для  добирання, 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навчання,  офіційного  уповноваження  та  моніторингу  інспекторів  та  іншого  персоналу,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залученого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до діяльності з інспектування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Персонал, обізнаний з методами та процедурами інспектування, повинен здійснювати </a:t>
            </a:r>
          </a:p>
          <a:p>
            <a:pPr algn="just"/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моніторинг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 стосовно задовільної роботи </a:t>
            </a:r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всіх інспекторів та іншого персоналу, залученого до </a:t>
            </a:r>
            <a:r>
              <a:rPr lang="uk-UA" b="1" u="sng" dirty="0" smtClean="0">
                <a:solidFill>
                  <a:schemeClr val="accent1">
                    <a:lumMod val="75%"/>
                  </a:schemeClr>
                </a:solidFill>
              </a:rPr>
              <a:t>діяльності  </a:t>
            </a:r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з інспектування</a:t>
            </a:r>
            <a:r>
              <a:rPr lang="uk-UA" b="1" u="sng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Моніторинг може охоплювати комбінацію методів, таких як спостереження на місці, 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аналізування  звітів,  співбесіди,  моделювання  інспектування  та  інші  методи  для  оцінювання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діяльності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і буде залежати від характеру діяльності з інспектування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pPr algn="just"/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Спостереження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на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місці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потрібно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здійснювати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за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кожним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інспектором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,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якщо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немає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</a:rPr>
              <a:t>достатніх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підтверджуючих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доказів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того,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що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інспектор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продовжує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працювати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компетентним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</a:rPr>
              <a:t>чином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.</a:t>
            </a:r>
            <a:endParaRPr lang="uk-UA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08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1" y="1589705"/>
            <a:ext cx="9144000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>
                <a:solidFill>
                  <a:schemeClr val="accent1">
                    <a:lumMod val="75%"/>
                  </a:schemeClr>
                </a:solidFill>
              </a:rPr>
              <a:t>Технічні засоби та </a:t>
            </a:r>
            <a:r>
              <a:rPr lang="uk-UA" sz="2400" b="1" i="1" dirty="0" smtClean="0">
                <a:solidFill>
                  <a:schemeClr val="accent1">
                    <a:lumMod val="75%"/>
                  </a:schemeClr>
                </a:solidFill>
              </a:rPr>
              <a:t>устаткування</a:t>
            </a:r>
          </a:p>
          <a:p>
            <a:endParaRPr lang="uk-UA" sz="500" b="1" i="1" dirty="0">
              <a:solidFill>
                <a:schemeClr val="accent1">
                  <a:lumMod val="75%"/>
                </a:schemeClr>
              </a:solidFill>
            </a:endParaRPr>
          </a:p>
          <a:p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Орган  з  інспектування  </a:t>
            </a:r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повинен  мати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  доступні,  придатні  та  належні  </a:t>
            </a:r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технічні  засоби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  і </a:t>
            </a:r>
          </a:p>
          <a:p>
            <a:r>
              <a:rPr lang="uk-UA" b="1" u="sng" dirty="0">
                <a:solidFill>
                  <a:schemeClr val="accent1">
                    <a:lumMod val="75%"/>
                  </a:schemeClr>
                </a:solidFill>
              </a:rPr>
              <a:t>устаткування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 щоб  компетентним  чином  і  в  безпечний  спосіб  виконувати  всі  роботи, </a:t>
            </a:r>
          </a:p>
          <a:p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пов'язані з діяльністю з інспектування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Орган з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повинен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мати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правила для доступу та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використання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конкретних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</a:p>
          <a:p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технічних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засобів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</a:rPr>
              <a:t>устаткування</a:t>
            </a:r>
            <a:endParaRPr lang="ru-RU" dirty="0" smtClean="0">
              <a:solidFill>
                <a:schemeClr val="accent1">
                  <a:lumMod val="75%"/>
                </a:schemeClr>
              </a:solidFill>
            </a:endParaRPr>
          </a:p>
          <a:p>
            <a:r>
              <a:rPr lang="ru-RU" b="1" u="sng" dirty="0" err="1" smtClean="0">
                <a:solidFill>
                  <a:schemeClr val="accent1">
                    <a:lumMod val="75%"/>
                  </a:schemeClr>
                </a:solidFill>
              </a:rPr>
              <a:t>Вимірювальне</a:t>
            </a:r>
            <a:r>
              <a:rPr lang="ru-RU" b="1" u="sng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устаткування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,  яке  чинить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значний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вплив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  на </a:t>
            </a:r>
            <a:r>
              <a:rPr lang="ru-RU" b="1" u="sng" dirty="0" err="1" smtClean="0">
                <a:solidFill>
                  <a:schemeClr val="accent1">
                    <a:lumMod val="75%"/>
                  </a:schemeClr>
                </a:solidFill>
              </a:rPr>
              <a:t>результати</a:t>
            </a:r>
            <a:r>
              <a:rPr lang="ru-RU" b="1" u="sng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b="1" u="sng" dirty="0">
                <a:solidFill>
                  <a:schemeClr val="accent1">
                    <a:lumMod val="75%"/>
                  </a:schemeClr>
                </a:solidFill>
              </a:rPr>
              <a:t>,  повинно  бути  </a:t>
            </a:r>
            <a:r>
              <a:rPr lang="ru-RU" b="1" u="sng" dirty="0" err="1">
                <a:solidFill>
                  <a:schemeClr val="accent1">
                    <a:lumMod val="75%"/>
                  </a:schemeClr>
                </a:solidFill>
              </a:rPr>
              <a:t>відкаліброване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 перед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введенням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його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 в </a:t>
            </a:r>
            <a:r>
              <a:rPr lang="ru-RU" dirty="0" err="1" smtClean="0">
                <a:solidFill>
                  <a:schemeClr val="accent1">
                    <a:lumMod val="75%"/>
                  </a:schemeClr>
                </a:solidFill>
              </a:rPr>
              <a:t>експлуатацію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і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надалі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відповідно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до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встановленої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програми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проходити</a:t>
            </a:r>
            <a:r>
              <a:rPr lang="ru-RU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%"/>
                  </a:schemeClr>
                </a:solidFill>
              </a:rPr>
              <a:t>калібрування</a:t>
            </a:r>
            <a:r>
              <a:rPr lang="ru-RU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Потрібно розробити і виконувати загальну програму калібрування устаткування таким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чином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щоб забезпечити, де це можливо, </a:t>
            </a:r>
            <a:r>
              <a:rPr lang="uk-UA" dirty="0" err="1">
                <a:solidFill>
                  <a:schemeClr val="accent1">
                    <a:lumMod val="75%"/>
                  </a:schemeClr>
                </a:solidFill>
              </a:rPr>
              <a:t>простежуваність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 вимірювань, зроблених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органом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з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 до  національних  або  міжнародних  еталонів,  якщо  вони  існують. </a:t>
            </a:r>
          </a:p>
        </p:txBody>
      </p:sp>
    </p:spTree>
    <p:extLst>
      <p:ext uri="{BB962C8B-B14F-4D97-AF65-F5344CB8AC3E}">
        <p14:creationId xmlns:p14="http://schemas.microsoft.com/office/powerpoint/2010/main" val="26445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15589" y="1524000"/>
            <a:ext cx="895241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Якщо  це  пов’язано  з  результатами  інспекційної  діяльності,  орган  з  інспектування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повинен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мати процедури щодо: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a) вибирання та схвалення постачальників;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b) перевіряння отриманих товарів та послуг;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c) забезпечення належних умов зберігання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pPr algn="just"/>
            <a:endParaRPr lang="uk-UA" dirty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Якщо  орган  з  інспектування  використовує  комп'ютери  або  автоматизоване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устаткування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пов’язане з інспектуванням, він повинен забезпечити, щоб:</a:t>
            </a:r>
          </a:p>
          <a:p>
            <a:pPr algn="just"/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а) програмне забезпечення задовольняло передбачене використання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accent1">
                    <a:lumMod val="75%"/>
                  </a:schemeClr>
                </a:solidFill>
              </a:rPr>
              <a:t>b)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були розроблені і впроваджені процедури для захисту цілісності та безпеки даних;</a:t>
            </a:r>
          </a:p>
          <a:p>
            <a:pPr algn="just"/>
            <a:r>
              <a:rPr lang="en-US" dirty="0" smtClean="0">
                <a:solidFill>
                  <a:schemeClr val="accent1">
                    <a:lumMod val="75%"/>
                  </a:schemeClr>
                </a:solidFill>
              </a:rPr>
              <a:t>c)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підтримувалось 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комп'ютерне  та  автоматизоване  обладнання  з  метою  забезпечення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належного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функціонування.</a:t>
            </a:r>
          </a:p>
          <a:p>
            <a:pPr algn="just"/>
            <a:endParaRPr lang="uk-UA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53233" y="1702917"/>
            <a:ext cx="891476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u="sng" dirty="0" smtClean="0">
                <a:solidFill>
                  <a:schemeClr val="accent1">
                    <a:lumMod val="75%"/>
                  </a:schemeClr>
                </a:solidFill>
              </a:rPr>
              <a:t>Субпідряд</a:t>
            </a:r>
          </a:p>
          <a:p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Орган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з інспектування повинен зазвичай сам виконувати інспектування, на виконання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яких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він укладає договори. Якщо орган з інспектування передає виконання будь-якої частини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інспектування 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на  умовах  субпідряду,  він  повинен  забезпечити  і  бути  здатним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продемонструвати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, що субпідрядник є компетентним для здійснення такої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діяльності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Причинами, через які застосовують субпідряд, можуть бути: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непередбачене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або понаднормове перенавантаження;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неспроможність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провідних співробітників для проведення інспектування;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основні 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технічні  засоби  чи  окремі  одиниці  устаткування  тимчасово  непридатні  для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використання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частина 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договору  з  клієнтом  передбачає  проведення  інспектування,  не  охоплене  сферою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діяльності 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органу з інспектування, або яке є поза межами можливостей чи ресурсів органу з </a:t>
            </a:r>
            <a:r>
              <a:rPr lang="uk-UA" dirty="0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uk-UA" dirty="0">
                <a:solidFill>
                  <a:schemeClr val="accent1">
                    <a:lumMod val="75%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079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138069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u="sng" dirty="0" smtClean="0">
                <a:solidFill>
                  <a:schemeClr val="accent1">
                    <a:lumMod val="75%"/>
                  </a:schemeClr>
                </a:solidFill>
              </a:rPr>
              <a:t>Вимоги </a:t>
            </a:r>
            <a:r>
              <a:rPr lang="uk-UA" sz="2000" b="1" u="sng" dirty="0">
                <a:solidFill>
                  <a:schemeClr val="accent1">
                    <a:lumMod val="75%"/>
                  </a:schemeClr>
                </a:solidFill>
              </a:rPr>
              <a:t>до </a:t>
            </a:r>
            <a:r>
              <a:rPr lang="uk-UA" sz="2000" b="1" u="sng" dirty="0" smtClean="0">
                <a:solidFill>
                  <a:schemeClr val="accent1">
                    <a:lumMod val="75%"/>
                  </a:schemeClr>
                </a:solidFill>
              </a:rPr>
              <a:t>процесу</a:t>
            </a:r>
          </a:p>
          <a:p>
            <a:endParaRPr lang="uk-UA" sz="500" b="1" u="sng" dirty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Орган  з  інспектування  повинен  використовувати  методи  та  процедури  для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,  які  визначені  у  вимогах,  відповідно  до  яких  здійснюватиметься </a:t>
            </a:r>
          </a:p>
          <a:p>
            <a:pPr algn="just"/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інспектування. Якщо вони не визначені, орган з інспектування повинен розробити конкретні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методи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та  процедури,  які  буде 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використовувати.</a:t>
            </a:r>
          </a:p>
          <a:p>
            <a:pPr algn="just"/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Вимоги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, 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відповідно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 до 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яких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проводять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, 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зазвичай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визначені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 в </a:t>
            </a:r>
          </a:p>
          <a:p>
            <a:pPr algn="just"/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регламентах, стандартах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або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технічних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</a:rPr>
              <a:t>умовах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</a:rPr>
              <a:t>, схемах </a:t>
            </a:r>
            <a:r>
              <a:rPr lang="ru-RU" sz="2000" dirty="0" err="1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sz="2000" dirty="0" smtClean="0">
                <a:solidFill>
                  <a:schemeClr val="accent1">
                    <a:lumMod val="75%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1">
                    <a:lumMod val="75%"/>
                  </a:schemeClr>
                </a:solidFill>
              </a:rPr>
              <a:t>законодавчих</a:t>
            </a:r>
            <a:r>
              <a:rPr lang="ru-RU" sz="2000" dirty="0" smtClean="0">
                <a:solidFill>
                  <a:schemeClr val="accent1">
                    <a:lumMod val="75%"/>
                  </a:schemeClr>
                </a:solidFill>
              </a:rPr>
              <a:t> актах.</a:t>
            </a:r>
          </a:p>
          <a:p>
            <a:pPr algn="just"/>
            <a:endParaRPr lang="ru-RU" sz="500" dirty="0" smtClean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uk-UA" sz="2000" b="1" i="1" dirty="0">
                <a:solidFill>
                  <a:schemeClr val="accent1">
                    <a:lumMod val="75%"/>
                  </a:schemeClr>
                </a:solidFill>
              </a:rPr>
              <a:t>Записи щодо </a:t>
            </a:r>
            <a:r>
              <a:rPr lang="uk-UA" sz="2000" b="1" i="1" dirty="0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</a:p>
          <a:p>
            <a:pPr algn="just"/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Орган  з  інспектування  повинен  мати  систему  реєстрування 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даних,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щоб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продемонструвати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ефективне виконання процедур інспектування та уможливити оцінювання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інспектування.</a:t>
            </a:r>
          </a:p>
          <a:p>
            <a:pPr algn="just"/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Орган з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інспектування </a:t>
            </a:r>
            <a:r>
              <a:rPr lang="uk-UA" sz="2000" b="1" u="sng" dirty="0" smtClean="0">
                <a:solidFill>
                  <a:schemeClr val="accent1">
                    <a:lumMod val="75%"/>
                  </a:schemeClr>
                </a:solidFill>
              </a:rPr>
              <a:t>повинен видавати свідоцтво про інспектування, яке не містить результати інспектування</a:t>
            </a:r>
            <a:r>
              <a:rPr lang="en-US" sz="2000" dirty="0" smtClean="0">
                <a:solidFill>
                  <a:schemeClr val="accent1">
                    <a:lumMod val="75%"/>
                  </a:schemeClr>
                </a:solidFill>
              </a:rPr>
              <a:t>,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тільки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у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разі, якщо він може  також скласти звіт про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,  який  міститиме  результати  інспектування,  і  якщо  свідоцтво  про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інспектування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та звіт про інспектування є </a:t>
            </a:r>
            <a:r>
              <a:rPr lang="uk-UA" sz="2000" dirty="0" err="1">
                <a:solidFill>
                  <a:schemeClr val="accent1">
                    <a:lumMod val="75%"/>
                  </a:schemeClr>
                </a:solidFill>
              </a:rPr>
              <a:t>простежуваними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 один до одного.</a:t>
            </a:r>
          </a:p>
        </p:txBody>
      </p:sp>
    </p:spTree>
    <p:extLst>
      <p:ext uri="{BB962C8B-B14F-4D97-AF65-F5344CB8AC3E}">
        <p14:creationId xmlns:p14="http://schemas.microsoft.com/office/powerpoint/2010/main" val="293521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75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0" y="1755354"/>
            <a:ext cx="9588137" cy="24929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r>
              <a:rPr lang="uk-UA" alt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alt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від </a:t>
            </a:r>
            <a:r>
              <a:rPr lang="uk-UA" alt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17.05.2001 № 2407-</a:t>
            </a:r>
            <a:r>
              <a:rPr lang="en-US" alt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uk-UA" alt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uk-UA" alt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акредитацію органів з оцінки </a:t>
            </a:r>
            <a:r>
              <a:rPr lang="uk-UA" alt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відповідності» </a:t>
            </a:r>
          </a:p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endParaRPr lang="uk-UA" altLang="uk-UA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r>
              <a:rPr lang="uk-UA" altLang="uk-UA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Стаття 1. Основні терміни та їх визначення </a:t>
            </a:r>
            <a:endParaRPr kumimoji="0" lang="en-US" altLang="uk-UA" b="1" i="1" u="none" strike="noStrike" cap="none" normalizeH="0" baseline="0%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r>
              <a:rPr lang="uk-UA" alt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kumimoji="0" lang="uk-UA" altLang="uk-UA" b="1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кредитація органів з оцінки відповідності </a:t>
            </a:r>
            <a: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засвідчення національним органом України з </a:t>
            </a:r>
            <a:b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акредитації того, що орган з оцінки відповідності відповідає </a:t>
            </a:r>
            <a:b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 національних стандартів, гармонізованих з відповідними </a:t>
            </a:r>
            <a:b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міжнародними та європейськими стандартами, та у разі необхідності </a:t>
            </a:r>
            <a:b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будь-яким додатковим вимогам щодо акредитації у відповідних сферах </a:t>
            </a:r>
            <a:b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b="0" i="0" u="none" strike="noStrike" cap="none" normalizeH="0" baseline="0%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провадження визначеної діяльності з оцінки відповідності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77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0014" y="1415535"/>
            <a:ext cx="10951972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u="sng" dirty="0">
                <a:solidFill>
                  <a:schemeClr val="accent1">
                    <a:lumMod val="75%"/>
                  </a:schemeClr>
                </a:solidFill>
              </a:rPr>
              <a:t>Вимоги до системи </a:t>
            </a:r>
            <a:r>
              <a:rPr lang="uk-UA" sz="2000" b="1" u="sng" dirty="0" smtClean="0">
                <a:solidFill>
                  <a:schemeClr val="accent1">
                    <a:lumMod val="75%"/>
                  </a:schemeClr>
                </a:solidFill>
              </a:rPr>
              <a:t>менеджменту</a:t>
            </a:r>
          </a:p>
          <a:p>
            <a:r>
              <a:rPr lang="uk-UA" sz="2000" b="1" i="1" u="sng" dirty="0" smtClean="0">
                <a:solidFill>
                  <a:schemeClr val="accent1">
                    <a:lumMod val="75%"/>
                  </a:schemeClr>
                </a:solidFill>
              </a:rPr>
              <a:t>Варіант А</a:t>
            </a:r>
          </a:p>
          <a:p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Система менеджменту органу з інспектування повинна враховувати таке: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документи  системи  менеджменту  (наприклад,  настанова,  політики,  визначення </a:t>
            </a:r>
          </a:p>
          <a:p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      Повноважень, тощо);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контроль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документів;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контроль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записів;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аналізування з боку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керівництва;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внутрішній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аудит;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коригувальні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дії;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запобіжні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дії;</a:t>
            </a:r>
            <a:endParaRPr lang="uk-UA" sz="2000" dirty="0">
              <a:solidFill>
                <a:schemeClr val="accent1">
                  <a:lumMod val="75%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скарги та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апеляції.</a:t>
            </a:r>
          </a:p>
          <a:p>
            <a:r>
              <a:rPr lang="uk-UA" sz="2000" b="1" i="1" u="sng" dirty="0" smtClean="0">
                <a:solidFill>
                  <a:schemeClr val="accent1">
                    <a:lumMod val="75%"/>
                  </a:schemeClr>
                </a:solidFill>
              </a:rPr>
              <a:t>Варіант В</a:t>
            </a:r>
          </a:p>
          <a:p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Орган  з  інспектування,  який  встановив  і  підтримує  систему  менеджменту  відповідно  до </a:t>
            </a:r>
          </a:p>
          <a:p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вимог  </a:t>
            </a:r>
            <a:r>
              <a:rPr lang="en-US" sz="2000" dirty="0">
                <a:solidFill>
                  <a:schemeClr val="accent1">
                    <a:lumMod val="75%"/>
                  </a:schemeClr>
                </a:solidFill>
              </a:rPr>
              <a:t>ISO  9001, 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і  яка  є  спроможною  забезпечувати  і  демонструвати  узгоджене  виконання </a:t>
            </a:r>
          </a:p>
          <a:p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вимог  цього  міжнародного  стандарту,  є  таким,  що  виконує  вимоги  до  системи  управління</a:t>
            </a:r>
          </a:p>
        </p:txBody>
      </p:sp>
    </p:spTree>
    <p:extLst>
      <p:ext uri="{BB962C8B-B14F-4D97-AF65-F5344CB8AC3E}">
        <p14:creationId xmlns:p14="http://schemas.microsoft.com/office/powerpoint/2010/main" val="341091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75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21507" name="Прямоугольник 2"/>
          <p:cNvSpPr>
            <a:spLocks noChangeArrowheads="1"/>
          </p:cNvSpPr>
          <p:nvPr/>
        </p:nvSpPr>
        <p:spPr bwMode="auto">
          <a:xfrm>
            <a:off x="4038869" y="3173413"/>
            <a:ext cx="426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uk-UA" alt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</a:t>
            </a:r>
            <a:r>
              <a:rPr lang="uk-UA" altLang="uk-UA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увагу!!!</a:t>
            </a:r>
            <a:endParaRPr lang="uk-UA" altLang="uk-UA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altLang="uk-UA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12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75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0" y="2164726"/>
            <a:ext cx="9588137" cy="3154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r>
              <a:rPr lang="uk-UA" altLang="uk-UA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Стаття 6</a:t>
            </a: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endParaRPr lang="uk-UA" altLang="uk-UA" sz="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r>
              <a:rPr lang="uk-UA" altLang="uk-UA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altLang="uk-UA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 національного органу України з </a:t>
            </a:r>
            <a:r>
              <a:rPr lang="uk-UA" altLang="uk-UA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акредитації є</a:t>
            </a:r>
            <a:r>
              <a:rPr lang="uk-UA" altLang="uk-UA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altLang="uk-UA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eaLnBrk="0" fontAlgn="base" hangingPunct="0">
              <a:spcBef>
                <a:spcPct val="0%"/>
              </a:spcBef>
              <a:spcAft>
                <a:spcPct val="0%"/>
              </a:spcAft>
              <a:buFont typeface="Arial" panose="020B0604020202020204" pitchFamily="34" charset="0"/>
              <a:buChar char="•"/>
            </a:pPr>
            <a:r>
              <a:rPr lang="uk-UA" altLang="uk-UA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акредитація </a:t>
            </a:r>
            <a: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 з оцінки відповідності</a:t>
            </a: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числі </a:t>
            </a:r>
            <a:b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 рішень про акредитацію, відмову в акредитації, </a:t>
            </a:r>
            <a:b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 та обмеження сфери акредитації</a:t>
            </a: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тимчасове зупинення і </a:t>
            </a:r>
            <a:b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 дії та скасування атестата про акредитацію</a:t>
            </a:r>
            <a:r>
              <a:rPr lang="uk-UA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 eaLnBrk="0" fontAlgn="base" hangingPunct="0">
              <a:spcBef>
                <a:spcPct val="0%"/>
              </a:spcBef>
              <a:spcAft>
                <a:spcPct val="0%"/>
              </a:spcAft>
              <a:buFont typeface="Arial" panose="020B0604020202020204" pitchFamily="34" charset="0"/>
              <a:buChar char="•"/>
            </a:pPr>
            <a:r>
              <a:rPr lang="uk-UA" altLang="uk-UA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відповідністю акредитованих ним </a:t>
            </a:r>
            <a:b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 з оцінки відповідності вимогам акредитації (далі - </a:t>
            </a:r>
            <a:b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моніторинг) </a:t>
            </a:r>
            <a: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здійснення нагляду</a:t>
            </a:r>
            <a:r>
              <a:rPr lang="uk-UA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повторних та </a:t>
            </a:r>
            <a:b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uk-UA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позачергових </a:t>
            </a:r>
            <a:r>
              <a:rPr lang="uk-UA" altLang="uk-UA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uk-UA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altLang="uk-UA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0" y="1770747"/>
            <a:ext cx="9588137" cy="2462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r>
              <a:rPr lang="uk-UA" altLang="uk-UA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етапи проведення робіт </a:t>
            </a:r>
            <a:r>
              <a:rPr lang="uk-UA" altLang="uk-UA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акредитації (</a:t>
            </a:r>
            <a:r>
              <a:rPr lang="uk-UA" altLang="uk-UA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первинної/повторної оцінки):</a:t>
            </a:r>
          </a:p>
          <a:p>
            <a:pPr marL="342900" indent="-342900" algn="just" eaLnBrk="0" fontAlgn="base" hangingPunct="0">
              <a:spcBef>
                <a:spcPct val="0%"/>
              </a:spcBef>
              <a:spcAft>
                <a:spcPct val="0%"/>
              </a:spcAft>
              <a:buFont typeface="Arial" panose="020B0604020202020204" pitchFamily="34" charset="0"/>
              <a:buChar char="•"/>
            </a:pP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uk-UA" sz="20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altLang="uk-UA" sz="20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uk-UA" sz="20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первинної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акредитації</a:t>
            </a:r>
            <a:r>
              <a:rPr lang="ru-RU" altLang="uk-UA" sz="2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 eaLnBrk="0" fontAlgn="base" hangingPunct="0">
              <a:spcBef>
                <a:spcPct val="0%"/>
              </a:spcBef>
              <a:spcAft>
                <a:spcPct val="0%"/>
              </a:spcAft>
              <a:buFont typeface="Arial" panose="020B0604020202020204" pitchFamily="34" charset="0"/>
              <a:buChar char="•"/>
            </a:pP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заявником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з </a:t>
            </a:r>
            <a:r>
              <a:rPr lang="ru-RU" altLang="uk-UA" sz="20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інспектування;</a:t>
            </a:r>
            <a:endParaRPr lang="ru-RU" altLang="uk-UA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fontAlgn="base" hangingPunct="0">
              <a:spcBef>
                <a:spcPct val="0%"/>
              </a:spcBef>
              <a:spcAft>
                <a:spcPct val="0%"/>
              </a:spcAft>
              <a:buFont typeface="Arial" panose="020B0604020202020204" pitchFamily="34" charset="0"/>
              <a:buChar char="•"/>
            </a:pP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altLang="uk-UA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altLang="uk-UA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 eaLnBrk="0" fontAlgn="base" hangingPunct="0">
              <a:spcBef>
                <a:spcPct val="0%"/>
              </a:spcBef>
              <a:spcAft>
                <a:spcPct val="0%"/>
              </a:spcAft>
              <a:buFont typeface="Arial" panose="020B0604020202020204" pitchFamily="34" charset="0"/>
              <a:buChar char="•"/>
            </a:pPr>
            <a:r>
              <a:rPr lang="ru-RU" altLang="uk-UA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alt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0%"/>
              </a:spcBef>
              <a:spcAft>
                <a:spcPct val="0%"/>
              </a:spcAft>
            </a:pPr>
            <a:endParaRPr lang="uk-UA" altLang="uk-UA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66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9776" y="1733550"/>
            <a:ext cx="8143875" cy="46628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 р.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Верховна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Рада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Європейський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Парламент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ратифікували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Угоду про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асоціацію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sz="24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ЄС.</a:t>
            </a:r>
          </a:p>
          <a:p>
            <a:pPr>
              <a:defRPr/>
            </a:pPr>
            <a:endParaRPr lang="ru-RU" sz="1500" b="1" dirty="0">
              <a:solidFill>
                <a:schemeClr val="accent1">
                  <a:lumMod val="75%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uk-UA" sz="2400" b="1" i="1" u="sng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Стаття 56 «Зближення технічного регулювання, стандартів та оцінки відповідності</a:t>
            </a:r>
            <a:r>
              <a:rPr lang="uk-UA" sz="2400" b="1" i="1" u="sng" dirty="0" smtClean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defRPr/>
            </a:pPr>
            <a:r>
              <a:rPr lang="uk-UA" sz="2400" dirty="0" smtClean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  вживає  необхідних  заходів  з  метою  поступового  досягнення відповідності  з  технічними  регламентами  ЄС  та  системами  стандартизації, метрології,  </a:t>
            </a:r>
            <a:r>
              <a:rPr lang="uk-UA" sz="2400" b="1" u="sng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акредитації,</a:t>
            </a:r>
            <a:r>
              <a:rPr lang="uk-UA" sz="24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b="1" u="sng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  з  оцінки  відповідності  </a:t>
            </a:r>
            <a:r>
              <a:rPr lang="uk-UA" sz="24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 ринкового  нагляду  ЄС  та зобов’язується  дотримуватися  принципів  та  практик,  викладених  в  актуальних рішеннях та регламентах ЄС</a:t>
            </a:r>
          </a:p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81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9776" y="1690005"/>
            <a:ext cx="905011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Розпорядженням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2017 р. 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503-р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імплементації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“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галузеве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Угоди про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асоціацію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Європейським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Союзом,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Європейським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співтовариством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атомної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їхніми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державами-членами, з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2017-2019, де Главою 7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транспорту на </a:t>
            </a:r>
            <a:r>
              <a:rPr lang="ru-RU" sz="2000" dirty="0" smtClean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2017-2019 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роки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ЄС, у тому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імплементації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Директиви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2009/40/ЄС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травня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2009 р. "Про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моторних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причепів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придатність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експлуатування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та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імплементації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Директиви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2014/45/ЄС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Парламенту та Ради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 р. «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періодичних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придатності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автотранспортних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причепів</a:t>
            </a:r>
            <a:r>
              <a:rPr lang="ru-RU" sz="2000" dirty="0">
                <a:solidFill>
                  <a:schemeClr val="accent1">
                    <a:lumMod val="75%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6533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0720" y="1916614"/>
            <a:ext cx="86563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З метою надання настанов щодо гармонізованого застосування </a:t>
            </a:r>
            <a:r>
              <a:rPr lang="en-US" sz="2000" dirty="0">
                <a:solidFill>
                  <a:schemeClr val="accent1">
                    <a:lumMod val="75%"/>
                  </a:schemeClr>
                </a:solidFill>
              </a:rPr>
              <a:t>ISO/IEC 17020:2012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у сфері періодичного інспектування придатності автотранспортних засобів та їх причепів, робочою групою, що складається з експертів зі сфери інспектування автотранспортних засобів та з представників органів  акредитації, що представляють ЕА (Європейську кооперацію з акредитації), було розроблено «Настанови ЕА щодо застосування </a:t>
            </a:r>
            <a:r>
              <a:rPr lang="en-US" sz="2000" dirty="0">
                <a:solidFill>
                  <a:schemeClr val="accent1">
                    <a:lumMod val="75%"/>
                  </a:schemeClr>
                </a:solidFill>
              </a:rPr>
              <a:t>ISO/IEC 17020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при періодичному інспектуванні придатності до експлуатації автотранспортних засобів та їх причепів» </a:t>
            </a:r>
            <a:r>
              <a:rPr lang="en-US" sz="2000" dirty="0">
                <a:solidFill>
                  <a:schemeClr val="accent1">
                    <a:lumMod val="75%"/>
                  </a:schemeClr>
                </a:solidFill>
              </a:rPr>
              <a:t>EA-5/02 </a:t>
            </a:r>
            <a:r>
              <a:rPr lang="en-US" sz="2000" dirty="0" smtClean="0">
                <a:solidFill>
                  <a:schemeClr val="accent1">
                    <a:lumMod val="75%"/>
                  </a:schemeClr>
                </a:solidFill>
              </a:rPr>
              <a:t>INF:2015,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який було затверджено 24 листопада 2015 р. та впроваджено 26 грудня 2016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р. Цей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документ є застосовним для органів з інспектування, що провадять періодичне інспектування придатності до експлуатації автотранспортних  засобів  та  їх причепів відповідно до вимог законодавства ЄС, де директива 2014/45/ЄС є основою зазначеної системи інспектування.</a:t>
            </a:r>
          </a:p>
        </p:txBody>
      </p:sp>
    </p:spTree>
    <p:extLst>
      <p:ext uri="{BB962C8B-B14F-4D97-AF65-F5344CB8AC3E}">
        <p14:creationId xmlns:p14="http://schemas.microsoft.com/office/powerpoint/2010/main" val="34138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4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0720" y="1916614"/>
            <a:ext cx="86563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Окрім цього </a:t>
            </a:r>
            <a:r>
              <a:rPr lang="uk-UA" sz="2000" b="1" dirty="0">
                <a:solidFill>
                  <a:schemeClr val="accent1">
                    <a:lumMod val="75%"/>
                  </a:schemeClr>
                </a:solidFill>
              </a:rPr>
              <a:t>п</a:t>
            </a:r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ри проведенні робіт з акредитації органів з </a:t>
            </a:r>
            <a:r>
              <a:rPr lang="uk-UA" sz="2000" b="1" dirty="0" err="1" smtClean="0">
                <a:solidFill>
                  <a:schemeClr val="accent1">
                    <a:lumMod val="75%"/>
                  </a:schemeClr>
                </a:solidFill>
              </a:rPr>
              <a:t>інспетуваня</a:t>
            </a:r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 застосовуються наступні документи: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%"/>
                  </a:schemeClr>
                </a:solidFill>
              </a:rPr>
              <a:t>ILAC </a:t>
            </a:r>
            <a:r>
              <a:rPr lang="en-US" sz="2000" b="1" dirty="0" smtClean="0">
                <a:solidFill>
                  <a:schemeClr val="accent1">
                    <a:lumMod val="75%"/>
                  </a:schemeClr>
                </a:solidFill>
              </a:rPr>
              <a:t>P9</a:t>
            </a:r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 «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Політика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%"/>
                  </a:schemeClr>
                </a:solidFill>
              </a:rPr>
              <a:t>ILAC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</a:rPr>
              <a:t>щодо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</a:rPr>
              <a:t>участі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</a:rPr>
              <a:t> в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</a:rPr>
              <a:t>діяльності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</a:rPr>
              <a:t> з 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професійних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випробувань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%"/>
                  </a:schemeClr>
                </a:solidFill>
              </a:rPr>
              <a:t>ILAC </a:t>
            </a:r>
            <a:r>
              <a:rPr lang="en-US" sz="2000" b="1" dirty="0" smtClean="0">
                <a:solidFill>
                  <a:schemeClr val="accent1">
                    <a:lumMod val="75%"/>
                  </a:schemeClr>
                </a:solidFill>
              </a:rPr>
              <a:t>P</a:t>
            </a:r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10</a:t>
            </a:r>
            <a:r>
              <a:rPr lang="en-US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«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Політика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75%"/>
                  </a:schemeClr>
                </a:solidFill>
              </a:rPr>
              <a:t>ILAC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простежуваності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 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результатів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вимірювання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%"/>
                  </a:schemeClr>
                </a:solidFill>
              </a:rPr>
              <a:t>ILAC P</a:t>
            </a:r>
            <a:r>
              <a:rPr lang="uk-UA" sz="2000" b="1" dirty="0" smtClean="0">
                <a:solidFill>
                  <a:schemeClr val="accent1">
                    <a:lumMod val="75%"/>
                  </a:schemeClr>
                </a:solidFill>
              </a:rPr>
              <a:t>15 «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Застосування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</a:rPr>
              <a:t>ISO/IEC 17020:2012 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при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</a:rPr>
              <a:t>акредитації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75%"/>
                  </a:schemeClr>
                </a:solidFill>
              </a:rPr>
              <a:t>органів</a:t>
            </a:r>
            <a:r>
              <a:rPr lang="ru-RU" sz="2000" b="1" dirty="0">
                <a:solidFill>
                  <a:schemeClr val="accent1">
                    <a:lumMod val="75%"/>
                  </a:schemeClr>
                </a:solidFill>
              </a:rPr>
              <a:t> з </a:t>
            </a:r>
            <a:r>
              <a:rPr lang="ru-RU" sz="2000" b="1" dirty="0" err="1" smtClean="0">
                <a:solidFill>
                  <a:schemeClr val="accent1">
                    <a:lumMod val="75%"/>
                  </a:schemeClr>
                </a:solidFill>
              </a:rPr>
              <a:t>інспектування</a:t>
            </a:r>
            <a:r>
              <a:rPr lang="ru-RU" sz="2000" b="1" dirty="0" smtClean="0">
                <a:solidFill>
                  <a:schemeClr val="accent1">
                    <a:lumMod val="75%"/>
                  </a:schemeClr>
                </a:solidFill>
              </a:rPr>
              <a:t>».</a:t>
            </a:r>
            <a:endParaRPr lang="uk-UA" sz="2000" b="1" dirty="0">
              <a:solidFill>
                <a:schemeClr val="accent1">
                  <a:lumMod val="75%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:\презинтации\презентация НААУ\Новая папка\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%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%"/>
              </a:lnSpc>
              <a:spcBef>
                <a:spcPct val="0%"/>
              </a:spcBef>
              <a:spcAft>
                <a:spcPct val="0%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%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49786" y="2089561"/>
            <a:ext cx="99272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u="sng" dirty="0" smtClean="0">
                <a:solidFill>
                  <a:schemeClr val="accent1">
                    <a:lumMod val="75%"/>
                  </a:schemeClr>
                </a:solidFill>
              </a:rPr>
              <a:t>ДСТУ </a:t>
            </a:r>
            <a:r>
              <a:rPr lang="en-US" sz="2400" b="1" u="sng" dirty="0" smtClean="0">
                <a:solidFill>
                  <a:schemeClr val="accent1">
                    <a:lumMod val="75%"/>
                  </a:schemeClr>
                </a:solidFill>
              </a:rPr>
              <a:t>EN ISO/IEC 17020:2014 </a:t>
            </a:r>
            <a:r>
              <a:rPr lang="uk-UA" sz="2400" b="1" u="sng" dirty="0" smtClean="0">
                <a:solidFill>
                  <a:schemeClr val="accent1">
                    <a:lumMod val="75%"/>
                  </a:schemeClr>
                </a:solidFill>
              </a:rPr>
              <a:t>«Оцінювання </a:t>
            </a:r>
            <a:r>
              <a:rPr lang="uk-UA" sz="2400" b="1" u="sng" dirty="0" err="1" smtClean="0">
                <a:solidFill>
                  <a:schemeClr val="accent1">
                    <a:lumMod val="75%"/>
                  </a:schemeClr>
                </a:solidFill>
              </a:rPr>
              <a:t>відповідності.Вимоги</a:t>
            </a:r>
            <a:r>
              <a:rPr lang="uk-UA" sz="2400" b="1" u="sng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400" b="1" u="sng" dirty="0">
                <a:solidFill>
                  <a:schemeClr val="accent1">
                    <a:lumMod val="75%"/>
                  </a:schemeClr>
                </a:solidFill>
              </a:rPr>
              <a:t>щодо діяльності різних типів органів, що </a:t>
            </a:r>
            <a:r>
              <a:rPr lang="uk-UA" sz="2400" b="1" u="sng" dirty="0" smtClean="0">
                <a:solidFill>
                  <a:schemeClr val="accent1">
                    <a:lumMod val="75%"/>
                  </a:schemeClr>
                </a:solidFill>
              </a:rPr>
              <a:t>здійснюють інспектування»</a:t>
            </a:r>
          </a:p>
          <a:p>
            <a:pPr algn="ctr"/>
            <a:endParaRPr lang="uk-UA" sz="2000" b="1" u="sng" dirty="0" smtClean="0">
              <a:solidFill>
                <a:schemeClr val="accent1">
                  <a:lumMod val="75%"/>
                </a:schemeClr>
              </a:solidFill>
            </a:endParaRPr>
          </a:p>
          <a:p>
            <a:pPr algn="just"/>
            <a:r>
              <a:rPr lang="en-US" sz="2000" dirty="0">
                <a:solidFill>
                  <a:schemeClr val="accent1">
                    <a:lumMod val="75%"/>
                  </a:schemeClr>
                </a:solidFill>
              </a:rPr>
              <a:t>ISO/IEC 17020:2012 -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це друге видання яке скасовує і замінює </a:t>
            </a:r>
            <a:r>
              <a:rPr lang="en-US" sz="2000" dirty="0">
                <a:solidFill>
                  <a:schemeClr val="accent1">
                    <a:lumMod val="75%"/>
                  </a:schemeClr>
                </a:solidFill>
              </a:rPr>
              <a:t>ISO/IEC </a:t>
            </a:r>
            <a:r>
              <a:rPr lang="en-US" sz="2000" dirty="0" smtClean="0">
                <a:solidFill>
                  <a:schemeClr val="accent1">
                    <a:lumMod val="75%"/>
                  </a:schemeClr>
                </a:solidFill>
              </a:rPr>
              <a:t>17020:1998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, та поширюється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на діяльність органів з інспектування, робота яких може  охоплювати  перевірку  матеріалів, 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продукції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,  устаткування,  підприємств,  процесів, робочих </a:t>
            </a:r>
            <a:r>
              <a:rPr lang="uk-UA" sz="2000" dirty="0" err="1">
                <a:solidFill>
                  <a:schemeClr val="accent1">
                    <a:lumMod val="75%"/>
                  </a:schemeClr>
                </a:solidFill>
              </a:rPr>
              <a:t>методик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 або послуг, а також визначення їхньої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відповідності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вимогам та подальше звітування  про  результати  цієї  діяльності  клієнтам  і,  за  потреби,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органам  влади.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Параметри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для інспектування охоплюють питання кількості, якості, безпеки,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функціональної  придатності,  а  також  неперервної  безпечності  устаткування  або систем,  які </a:t>
            </a:r>
            <a:r>
              <a:rPr lang="uk-UA" sz="2000" dirty="0" smtClean="0">
                <a:solidFill>
                  <a:schemeClr val="accent1">
                    <a:lumMod val="75%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1">
                    <a:lumMod val="75%"/>
                  </a:schemeClr>
                </a:solidFill>
              </a:rPr>
              <a:t>перебувають  в  експлуатації.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6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purl.oclc.org/ooxml/drawingml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purl.oclc.org/ooxml/drawingml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purl.oclc.org/ooxml/drawingml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3048</TotalTime>
  <Words>1674</Words>
  <Application>Microsoft Office PowerPoint</Application>
  <PresentationFormat>Широкоэкранный</PresentationFormat>
  <Paragraphs>139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Крилов Олексій Сергійович</dc:creator>
  <cp:lastModifiedBy>test</cp:lastModifiedBy>
  <cp:revision>120</cp:revision>
  <cp:lastPrinted>2018-04-20T05:01:30Z</cp:lastPrinted>
  <dcterms:created xsi:type="dcterms:W3CDTF">2017-07-10T13:55:54Z</dcterms:created>
  <dcterms:modified xsi:type="dcterms:W3CDTF">2018-11-16T07:20:53Z</dcterms:modified>
</cp:coreProperties>
</file>