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86" r:id="rId8"/>
    <p:sldId id="276" r:id="rId9"/>
    <p:sldId id="277" r:id="rId10"/>
    <p:sldId id="278" r:id="rId11"/>
    <p:sldId id="282" r:id="rId12"/>
    <p:sldId id="283" r:id="rId13"/>
    <p:sldId id="279" r:id="rId14"/>
    <p:sldId id="280" r:id="rId15"/>
    <p:sldId id="281" r:id="rId16"/>
    <p:sldId id="284" r:id="rId17"/>
    <p:sldId id="288" r:id="rId18"/>
    <p:sldId id="285" r:id="rId19"/>
    <p:sldId id="270" r:id="rId20"/>
    <p:sldId id="28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>
        <p:scale>
          <a:sx n="112" d="100"/>
          <a:sy n="112" d="100"/>
        </p:scale>
        <p:origin x="-456" y="-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509" y="145326"/>
            <a:ext cx="8001000" cy="18329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/>
              <a:t>Щодо НЕВІДПОВІДНОСТей ктз,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430" y="4564185"/>
            <a:ext cx="6207315" cy="1685264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Логвін Сергій Миколайович</a:t>
            </a:r>
          </a:p>
          <a:p>
            <a:r>
              <a:rPr lang="uk-UA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Заступник завідувача ЛВД ДТЗ </a:t>
            </a:r>
          </a:p>
          <a:p>
            <a:r>
              <a:rPr lang="uk-UA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ВЦ КТЗ  ДП 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«</a:t>
            </a:r>
            <a:r>
              <a:rPr lang="uk-UA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ДержавтотрансНДІпроект»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slogvin@insat.org.ua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(044) 201-08-19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2430" y="1806584"/>
            <a:ext cx="8001000" cy="136646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400" dirty="0" smtClean="0"/>
              <a:t>Виявлення Яких потребують спеціальних знань та досвіду персоналу </a:t>
            </a:r>
            <a:r>
              <a:rPr lang="uk-UA" sz="4400" dirty="0" err="1" smtClean="0"/>
              <a:t>сУБ</a:t>
            </a:r>
            <a:r>
              <a:rPr lang="en-US" sz="4400" dirty="0" smtClean="0"/>
              <a:t>’</a:t>
            </a:r>
            <a:r>
              <a:rPr lang="uk-UA" sz="4400" dirty="0" err="1" smtClean="0"/>
              <a:t>ЄКТів</a:t>
            </a:r>
            <a:r>
              <a:rPr lang="uk-UA" sz="4400" dirty="0" smtClean="0"/>
              <a:t> ОТК</a:t>
            </a:r>
            <a:endParaRPr lang="ru-RU" sz="4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2430" y="3173046"/>
            <a:ext cx="8001000" cy="5611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dirty="0" smtClean="0"/>
              <a:t>(</a:t>
            </a:r>
            <a:r>
              <a:rPr lang="uk-UA" sz="2800" dirty="0" smtClean="0"/>
              <a:t>приклади та роз’яснення)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1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19879" y="476250"/>
            <a:ext cx="9448195" cy="84880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Зовнішні світлові прилади, </a:t>
            </a:r>
            <a:r>
              <a:rPr lang="uk-UA" b="1" dirty="0" err="1"/>
              <a:t>електроустатковання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989688"/>
              </p:ext>
            </p:extLst>
          </p:nvPr>
        </p:nvGraphicFramePr>
        <p:xfrm>
          <a:off x="648556" y="1447800"/>
          <a:ext cx="8127999" cy="70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70485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402.040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Фари ближнього світла:</a:t>
                      </a:r>
                    </a:p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світлорозподіл не відповідає вимогам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549411" y="2604103"/>
            <a:ext cx="3946389" cy="3539522"/>
          </a:xfrm>
          <a:prstGeom prst="roundRect">
            <a:avLst>
              <a:gd name="adj" fmla="val 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Скругленный прямоугольник 15"/>
          <p:cNvSpPr/>
          <p:nvPr/>
        </p:nvSpPr>
        <p:spPr>
          <a:xfrm>
            <a:off x="4854587" y="2604103"/>
            <a:ext cx="3984613" cy="3539522"/>
          </a:xfrm>
          <a:prstGeom prst="roundRect">
            <a:avLst>
              <a:gd name="adj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157" t="-5181" r="-1192" b="-10539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72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19879" y="476250"/>
            <a:ext cx="9448195" cy="84880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Зовнішні світлові прилади, </a:t>
            </a:r>
            <a:r>
              <a:rPr lang="uk-UA" b="1" dirty="0" err="1"/>
              <a:t>електроустатковання</a:t>
            </a:r>
            <a:endParaRPr lang="ru-RU" b="1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498160"/>
              </p:ext>
            </p:extLst>
          </p:nvPr>
        </p:nvGraphicFramePr>
        <p:xfrm>
          <a:off x="648556" y="1447800"/>
          <a:ext cx="812799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70485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411.010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функціональних поверхнях зовнішніх світлових приладів тріщини, нанесено </a:t>
                      </a:r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тонувальне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покриття, лакофарбове покриття, прилади не закріплено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42" name="Picture 2" descr="\\files.autonii\dpt_101\Входящие\Logvin\Семінар_НААУ__16-11-2018\P10909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" y="2879442"/>
            <a:ext cx="3327738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files.autonii\dpt_101\Входящие\Logvin\Семінар_НААУ__16-11-2018\P13108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2986708"/>
            <a:ext cx="2887047" cy="216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files.autonii\dpt_101\Входящие\Logvin\Семінар_НААУ__16-11-2018\чулок на фонар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2879442"/>
            <a:ext cx="33337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2936" y="5455814"/>
            <a:ext cx="6400800" cy="92384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/>
              <a:t>ДСТУ 3649:2010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/>
              <a:t>П.6.1.2 </a:t>
            </a:r>
            <a:r>
              <a:rPr lang="ru-RU" sz="800" dirty="0"/>
              <a:t>Не дозволено </a:t>
            </a:r>
            <a:r>
              <a:rPr lang="ru-RU" sz="800" dirty="0" err="1"/>
              <a:t>застосовувати</a:t>
            </a:r>
            <a:r>
              <a:rPr lang="ru-RU" sz="800" dirty="0"/>
              <a:t> </a:t>
            </a:r>
            <a:r>
              <a:rPr lang="ru-RU" sz="800" b="1" dirty="0" err="1"/>
              <a:t>зруйновані</a:t>
            </a:r>
            <a:r>
              <a:rPr lang="ru-RU" sz="800" b="1" dirty="0"/>
              <a:t> та з </a:t>
            </a:r>
            <a:r>
              <a:rPr lang="ru-RU" sz="800" b="1" dirty="0" err="1"/>
              <a:t>тріщинами</a:t>
            </a:r>
            <a:r>
              <a:rPr lang="ru-RU" sz="800" b="1" dirty="0"/>
              <a:t> </a:t>
            </a:r>
            <a:r>
              <a:rPr lang="ru-RU" sz="800" dirty="0"/>
              <a:t>на </a:t>
            </a:r>
            <a:r>
              <a:rPr lang="ru-RU" sz="800" dirty="0" err="1"/>
              <a:t>світловідбивальних</a:t>
            </a:r>
            <a:r>
              <a:rPr lang="ru-RU" sz="800" dirty="0"/>
              <a:t> </a:t>
            </a:r>
            <a:r>
              <a:rPr lang="ru-RU" sz="800" dirty="0" err="1"/>
              <a:t>поверхнях</a:t>
            </a:r>
            <a:r>
              <a:rPr lang="ru-RU" sz="800" dirty="0"/>
              <a:t> </a:t>
            </a:r>
            <a:r>
              <a:rPr lang="ru-RU" sz="800" dirty="0" err="1"/>
              <a:t>або</a:t>
            </a:r>
            <a:endParaRPr lang="ru-RU" sz="8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 err="1"/>
              <a:t>розсіювачах</a:t>
            </a:r>
            <a:r>
              <a:rPr lang="ru-RU" sz="800" dirty="0"/>
              <a:t> ПЗС, </a:t>
            </a:r>
            <a:r>
              <a:rPr lang="ru-RU" sz="800" dirty="0" err="1"/>
              <a:t>установлювати</a:t>
            </a:r>
            <a:r>
              <a:rPr lang="ru-RU" sz="800" dirty="0"/>
              <a:t> будь-</a:t>
            </a:r>
            <a:r>
              <a:rPr lang="ru-RU" sz="800" dirty="0" err="1"/>
              <a:t>які</a:t>
            </a:r>
            <a:r>
              <a:rPr lang="ru-RU" sz="800" dirty="0"/>
              <a:t> </a:t>
            </a:r>
            <a:r>
              <a:rPr lang="ru-RU" sz="800" b="1" dirty="0" err="1"/>
              <a:t>пристрої</a:t>
            </a:r>
            <a:r>
              <a:rPr lang="ru-RU" sz="800" b="1" dirty="0"/>
              <a:t>, </a:t>
            </a:r>
            <a:r>
              <a:rPr lang="ru-RU" sz="800" b="1" dirty="0" err="1"/>
              <a:t>що</a:t>
            </a:r>
            <a:r>
              <a:rPr lang="ru-RU" sz="800" b="1" dirty="0"/>
              <a:t> </a:t>
            </a:r>
            <a:r>
              <a:rPr lang="ru-RU" sz="800" b="1" dirty="0" err="1"/>
              <a:t>обмежують</a:t>
            </a:r>
            <a:r>
              <a:rPr lang="ru-RU" sz="800" b="1" dirty="0"/>
              <a:t> </a:t>
            </a:r>
            <a:r>
              <a:rPr lang="ru-RU" sz="800" b="1" dirty="0" err="1"/>
              <a:t>їхню</a:t>
            </a:r>
            <a:r>
              <a:rPr lang="ru-RU" sz="800" b="1" dirty="0"/>
              <a:t> </a:t>
            </a:r>
            <a:r>
              <a:rPr lang="ru-RU" sz="800" b="1" dirty="0" err="1"/>
              <a:t>видимість</a:t>
            </a:r>
            <a:r>
              <a:rPr lang="ru-RU" sz="800" dirty="0"/>
              <a:t>, </a:t>
            </a:r>
            <a:r>
              <a:rPr lang="ru-RU" sz="800" dirty="0" err="1"/>
              <a:t>наносити</a:t>
            </a:r>
            <a:r>
              <a:rPr lang="ru-RU" sz="800" dirty="0"/>
              <a:t> покриви на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/>
              <a:t>ПЗС (</a:t>
            </a:r>
            <a:r>
              <a:rPr lang="ru-RU" sz="800" dirty="0" err="1"/>
              <a:t>тонування</a:t>
            </a:r>
            <a:r>
              <a:rPr lang="ru-RU" sz="800" dirty="0"/>
              <a:t>, </a:t>
            </a:r>
            <a:r>
              <a:rPr lang="ru-RU" sz="800" dirty="0" err="1"/>
              <a:t>фарбування</a:t>
            </a:r>
            <a:r>
              <a:rPr lang="ru-RU" sz="800" dirty="0"/>
              <a:t> </a:t>
            </a:r>
            <a:r>
              <a:rPr lang="ru-RU" sz="800" dirty="0" err="1"/>
              <a:t>тощо</a:t>
            </a:r>
            <a:r>
              <a:rPr lang="ru-RU" sz="800" dirty="0"/>
              <a:t>), </a:t>
            </a:r>
            <a:r>
              <a:rPr lang="ru-RU" sz="800" dirty="0" err="1"/>
              <a:t>що</a:t>
            </a:r>
            <a:r>
              <a:rPr lang="ru-RU" sz="800" dirty="0"/>
              <a:t> </a:t>
            </a:r>
            <a:r>
              <a:rPr lang="ru-RU" sz="800" dirty="0" err="1"/>
              <a:t>зменшує</a:t>
            </a:r>
            <a:r>
              <a:rPr lang="ru-RU" sz="800" dirty="0"/>
              <a:t> </a:t>
            </a:r>
            <a:r>
              <a:rPr lang="ru-RU" sz="800" dirty="0" err="1"/>
              <a:t>світлопропускання</a:t>
            </a:r>
            <a:r>
              <a:rPr lang="ru-RU" sz="800" dirty="0"/>
              <a:t>, </a:t>
            </a:r>
            <a:r>
              <a:rPr lang="ru-RU" sz="800" dirty="0" err="1"/>
              <a:t>змінює</a:t>
            </a:r>
            <a:r>
              <a:rPr lang="ru-RU" sz="800" dirty="0"/>
              <a:t> </a:t>
            </a:r>
            <a:r>
              <a:rPr lang="ru-RU" sz="800" dirty="0" err="1"/>
              <a:t>їхню</a:t>
            </a:r>
            <a:r>
              <a:rPr lang="ru-RU" sz="800" dirty="0"/>
              <a:t> силу </a:t>
            </a:r>
            <a:r>
              <a:rPr lang="ru-RU" sz="800" dirty="0" err="1"/>
              <a:t>світла</a:t>
            </a:r>
            <a:r>
              <a:rPr lang="ru-RU" sz="800" dirty="0"/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 err="1"/>
              <a:t>світлорозподіл</a:t>
            </a:r>
            <a:r>
              <a:rPr lang="ru-RU" sz="800" dirty="0"/>
              <a:t> </a:t>
            </a:r>
            <a:r>
              <a:rPr lang="ru-RU" sz="800" dirty="0" err="1"/>
              <a:t>або</a:t>
            </a:r>
            <a:r>
              <a:rPr lang="ru-RU" sz="800" dirty="0"/>
              <a:t> </a:t>
            </a:r>
            <a:r>
              <a:rPr lang="ru-RU" sz="800" dirty="0" err="1"/>
              <a:t>колір</a:t>
            </a:r>
            <a:r>
              <a:rPr lang="ru-RU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23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19879" y="476250"/>
            <a:ext cx="9448195" cy="84880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Зовнішні світлові прилади, </a:t>
            </a:r>
            <a:r>
              <a:rPr lang="uk-UA" b="1" dirty="0" err="1"/>
              <a:t>електроустатковання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3747" y="5418843"/>
            <a:ext cx="9631363" cy="10895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/>
              <a:t>ДСТУ 3649:2010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 smtClean="0"/>
              <a:t>П.6.1.2 </a:t>
            </a:r>
            <a:r>
              <a:rPr lang="ru-RU" sz="800" dirty="0"/>
              <a:t>Не дозволено </a:t>
            </a:r>
            <a:r>
              <a:rPr lang="ru-RU" sz="800" dirty="0" err="1"/>
              <a:t>застосовувати</a:t>
            </a:r>
            <a:r>
              <a:rPr lang="ru-RU" sz="800" dirty="0"/>
              <a:t> </a:t>
            </a:r>
            <a:r>
              <a:rPr lang="ru-RU" sz="800" dirty="0" err="1"/>
              <a:t>зруйновані</a:t>
            </a:r>
            <a:r>
              <a:rPr lang="ru-RU" sz="800" dirty="0"/>
              <a:t> та з </a:t>
            </a:r>
            <a:r>
              <a:rPr lang="ru-RU" sz="800" dirty="0" err="1"/>
              <a:t>тріщинами</a:t>
            </a:r>
            <a:r>
              <a:rPr lang="ru-RU" sz="800" dirty="0"/>
              <a:t> на </a:t>
            </a:r>
            <a:r>
              <a:rPr lang="ru-RU" sz="800" dirty="0" err="1"/>
              <a:t>світловідбивальних</a:t>
            </a:r>
            <a:r>
              <a:rPr lang="ru-RU" sz="800" dirty="0"/>
              <a:t> </a:t>
            </a:r>
            <a:r>
              <a:rPr lang="ru-RU" sz="800" dirty="0" err="1"/>
              <a:t>поверхнях</a:t>
            </a:r>
            <a:r>
              <a:rPr lang="ru-RU" sz="800" dirty="0"/>
              <a:t> </a:t>
            </a:r>
            <a:r>
              <a:rPr lang="ru-RU" sz="800" dirty="0" err="1"/>
              <a:t>або</a:t>
            </a:r>
            <a:endParaRPr lang="ru-RU" sz="8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 err="1"/>
              <a:t>розсіювачах</a:t>
            </a:r>
            <a:r>
              <a:rPr lang="ru-RU" sz="800" dirty="0"/>
              <a:t> ПЗС, </a:t>
            </a:r>
            <a:r>
              <a:rPr lang="ru-RU" sz="800" dirty="0" err="1"/>
              <a:t>установлювати</a:t>
            </a:r>
            <a:r>
              <a:rPr lang="ru-RU" sz="800" dirty="0"/>
              <a:t> будь-</a:t>
            </a:r>
            <a:r>
              <a:rPr lang="ru-RU" sz="800" dirty="0" err="1"/>
              <a:t>які</a:t>
            </a:r>
            <a:r>
              <a:rPr lang="ru-RU" sz="800" dirty="0"/>
              <a:t> </a:t>
            </a:r>
            <a:r>
              <a:rPr lang="ru-RU" sz="800" dirty="0" err="1"/>
              <a:t>пристрої</a:t>
            </a:r>
            <a:r>
              <a:rPr lang="ru-RU" sz="800" dirty="0"/>
              <a:t>, </a:t>
            </a:r>
            <a:r>
              <a:rPr lang="ru-RU" sz="800" dirty="0" err="1"/>
              <a:t>що</a:t>
            </a:r>
            <a:r>
              <a:rPr lang="ru-RU" sz="800" dirty="0"/>
              <a:t> </a:t>
            </a:r>
            <a:r>
              <a:rPr lang="ru-RU" sz="800" dirty="0" err="1"/>
              <a:t>обмежують</a:t>
            </a:r>
            <a:r>
              <a:rPr lang="ru-RU" sz="800" dirty="0"/>
              <a:t> </a:t>
            </a:r>
            <a:r>
              <a:rPr lang="ru-RU" sz="800" dirty="0" err="1"/>
              <a:t>їхню</a:t>
            </a:r>
            <a:r>
              <a:rPr lang="ru-RU" sz="800" dirty="0"/>
              <a:t> </a:t>
            </a:r>
            <a:r>
              <a:rPr lang="ru-RU" sz="800" dirty="0" err="1"/>
              <a:t>видимість</a:t>
            </a:r>
            <a:r>
              <a:rPr lang="ru-RU" sz="800" dirty="0"/>
              <a:t>, </a:t>
            </a:r>
            <a:r>
              <a:rPr lang="ru-RU" sz="800" dirty="0" err="1"/>
              <a:t>наносити</a:t>
            </a:r>
            <a:r>
              <a:rPr lang="ru-RU" sz="800" dirty="0"/>
              <a:t> покриви на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dirty="0"/>
              <a:t>ПЗС (</a:t>
            </a:r>
            <a:r>
              <a:rPr lang="ru-RU" sz="800" dirty="0" err="1"/>
              <a:t>тонування</a:t>
            </a:r>
            <a:r>
              <a:rPr lang="ru-RU" sz="800" dirty="0"/>
              <a:t>, </a:t>
            </a:r>
            <a:r>
              <a:rPr lang="ru-RU" sz="800" dirty="0" err="1"/>
              <a:t>фарбування</a:t>
            </a:r>
            <a:r>
              <a:rPr lang="ru-RU" sz="800" dirty="0"/>
              <a:t> </a:t>
            </a:r>
            <a:r>
              <a:rPr lang="ru-RU" sz="800" dirty="0" err="1"/>
              <a:t>тощо</a:t>
            </a:r>
            <a:r>
              <a:rPr lang="ru-RU" sz="800" dirty="0"/>
              <a:t>), </a:t>
            </a:r>
            <a:r>
              <a:rPr lang="ru-RU" sz="800" dirty="0" err="1"/>
              <a:t>що</a:t>
            </a:r>
            <a:r>
              <a:rPr lang="ru-RU" sz="800" dirty="0"/>
              <a:t> </a:t>
            </a:r>
            <a:r>
              <a:rPr lang="ru-RU" sz="800" dirty="0" err="1"/>
              <a:t>зменшує</a:t>
            </a:r>
            <a:r>
              <a:rPr lang="ru-RU" sz="800" dirty="0"/>
              <a:t> </a:t>
            </a:r>
            <a:r>
              <a:rPr lang="ru-RU" sz="800" dirty="0" err="1"/>
              <a:t>світлопропускання</a:t>
            </a:r>
            <a:r>
              <a:rPr lang="ru-RU" sz="800" dirty="0"/>
              <a:t>, </a:t>
            </a:r>
            <a:r>
              <a:rPr lang="ru-RU" sz="800" dirty="0" err="1"/>
              <a:t>змінює</a:t>
            </a:r>
            <a:r>
              <a:rPr lang="ru-RU" sz="800" dirty="0"/>
              <a:t> </a:t>
            </a:r>
            <a:r>
              <a:rPr lang="ru-RU" sz="800" dirty="0" err="1"/>
              <a:t>їхню</a:t>
            </a:r>
            <a:r>
              <a:rPr lang="ru-RU" sz="800" dirty="0"/>
              <a:t> </a:t>
            </a:r>
            <a:r>
              <a:rPr lang="ru-RU" sz="800" b="1" dirty="0"/>
              <a:t>силу </a:t>
            </a:r>
            <a:r>
              <a:rPr lang="ru-RU" sz="800" b="1" dirty="0" err="1"/>
              <a:t>світла</a:t>
            </a:r>
            <a:r>
              <a:rPr lang="ru-RU" sz="800" b="1" dirty="0"/>
              <a:t>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00" b="1" dirty="0" err="1"/>
              <a:t>світлорозподіл</a:t>
            </a:r>
            <a:r>
              <a:rPr lang="ru-RU" sz="800" b="1" dirty="0"/>
              <a:t> </a:t>
            </a:r>
            <a:r>
              <a:rPr lang="ru-RU" sz="800" b="1" dirty="0" err="1"/>
              <a:t>або</a:t>
            </a:r>
            <a:r>
              <a:rPr lang="ru-RU" sz="800" b="1" dirty="0"/>
              <a:t> </a:t>
            </a:r>
            <a:r>
              <a:rPr lang="ru-RU" sz="800" b="1" dirty="0" err="1"/>
              <a:t>колір</a:t>
            </a:r>
            <a:r>
              <a:rPr lang="ru-RU" sz="800" b="1" dirty="0"/>
              <a:t>.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968799"/>
              </p:ext>
            </p:extLst>
          </p:nvPr>
        </p:nvGraphicFramePr>
        <p:xfrm>
          <a:off x="648556" y="1447800"/>
          <a:ext cx="8127999" cy="70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70485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411.900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самовільне переобладнання зовнішніх світлових приладів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1266" name="Picture 2" descr="\\files.autonii\dpt_101\Входящие\Logvin\Семінар_НААУ__16-11-2018\P13609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8"/>
          <a:stretch/>
        </p:blipFill>
        <p:spPr bwMode="auto">
          <a:xfrm>
            <a:off x="1647825" y="2316591"/>
            <a:ext cx="5030208" cy="295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0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19879" y="476250"/>
            <a:ext cx="9448195" cy="84880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Зовнішні світлові прилади, </a:t>
            </a:r>
            <a:r>
              <a:rPr lang="uk-UA" b="1" dirty="0" err="1"/>
              <a:t>електроустатковання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287196"/>
              </p:ext>
            </p:extLst>
          </p:nvPr>
        </p:nvGraphicFramePr>
        <p:xfrm>
          <a:off x="648556" y="1447800"/>
          <a:ext cx="8127999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70485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412.040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Електрична мережа:</a:t>
                      </a:r>
                    </a:p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застосовано нештатні запобіжники або установлено сторонні предмети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170" name="Picture 2" descr="\\files.autonii\dpt_101\Входящие\Logvin\Семінар_НААУ__16-11-2018\предохранител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6" r="19667" b="22562"/>
          <a:stretch/>
        </p:blipFill>
        <p:spPr bwMode="auto">
          <a:xfrm>
            <a:off x="752474" y="2590800"/>
            <a:ext cx="6034283" cy="35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19879" y="476250"/>
            <a:ext cx="9448195" cy="848802"/>
          </a:xfrm>
        </p:spPr>
        <p:txBody>
          <a:bodyPr>
            <a:normAutofit/>
          </a:bodyPr>
          <a:lstStyle/>
          <a:p>
            <a:r>
              <a:rPr lang="uk-UA" b="1" dirty="0"/>
              <a:t>Пневматичні шини і колеса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78110"/>
              </p:ext>
            </p:extLst>
          </p:nvPr>
        </p:nvGraphicFramePr>
        <p:xfrm>
          <a:off x="648556" y="1447800"/>
          <a:ext cx="812799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70485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501.080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шини мають пошкодження (порізи, розриви тощо), що оголюють корд, розшарування в протекторі та (або) </a:t>
                      </a:r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боковині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висота малюнка протектора не відповідає вимогам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194" name="Picture 2" descr="\\files.autonii\dpt_101\Входящие\Logvin\Семінар_НААУ__16-11-2018\P13201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2756995"/>
            <a:ext cx="4732327" cy="354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19879" y="476250"/>
            <a:ext cx="9448195" cy="848802"/>
          </a:xfrm>
        </p:spPr>
        <p:txBody>
          <a:bodyPr>
            <a:normAutofit/>
          </a:bodyPr>
          <a:lstStyle/>
          <a:p>
            <a:r>
              <a:rPr lang="uk-UA" b="1" dirty="0"/>
              <a:t>Пневматичні шини і колеса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06068"/>
              </p:ext>
            </p:extLst>
          </p:nvPr>
        </p:nvGraphicFramePr>
        <p:xfrm>
          <a:off x="648556" y="1447800"/>
          <a:ext cx="8127999" cy="70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70485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502.030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відсутні або не відповідають вимогам деталі для закріплення коліс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218" name="Picture 2" descr="\\files.autonii\dpt_101\Входящие\Logvin\Семінар_НААУ__16-11-2018\Нет колёсного бол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2312558"/>
            <a:ext cx="4238625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1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565879" y="0"/>
            <a:ext cx="9448195" cy="1098550"/>
          </a:xfrm>
        </p:spPr>
        <p:txBody>
          <a:bodyPr>
            <a:noAutofit/>
          </a:bodyPr>
          <a:lstStyle/>
          <a:p>
            <a:r>
              <a:rPr lang="uk-UA" sz="3600" b="1" dirty="0"/>
              <a:t>Інші елементи, які впливають на безпечність транспортного засобу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611977"/>
              </p:ext>
            </p:extLst>
          </p:nvPr>
        </p:nvGraphicFramePr>
        <p:xfrm>
          <a:off x="580823" y="1371600"/>
          <a:ext cx="8127999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83820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901.040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конструкція, кількість, технічний стан ременів безпеки та елементів їх кріплень не відповідає вимогам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\\files.autonii\dpt_101\Входящие\Logvin\Семінар_НААУ__16-11-2018\P13202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8" y="2431889"/>
            <a:ext cx="2561235" cy="40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iles.autonii\dpt_101\Входящие\Logvin\Семінар_НААУ__16-11-2018\P13208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08" y="2431888"/>
            <a:ext cx="3036176" cy="404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2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565879" y="0"/>
            <a:ext cx="9448195" cy="1098550"/>
          </a:xfrm>
        </p:spPr>
        <p:txBody>
          <a:bodyPr>
            <a:noAutofit/>
          </a:bodyPr>
          <a:lstStyle/>
          <a:p>
            <a:r>
              <a:rPr lang="uk-UA" sz="3600" b="1" dirty="0"/>
              <a:t>Інші елементи, які впливають на безпечність транспортного засобу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131757"/>
              </p:ext>
            </p:extLst>
          </p:nvPr>
        </p:nvGraphicFramePr>
        <p:xfrm>
          <a:off x="580823" y="1371600"/>
          <a:ext cx="812799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83820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904.010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Захисний пристрій:</a:t>
                      </a:r>
                    </a:p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немає заднього захисного пристрою, конструкцію самовільно змінено, не закріплено згідно з вимогами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292" name="Picture 4" descr="\\files.autonii\dpt_101\Входящие\Logvin\Семінар_НААУ__16-11-2018\0174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637569"/>
            <a:ext cx="5266809" cy="394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565879" y="0"/>
            <a:ext cx="9448195" cy="1098550"/>
          </a:xfrm>
        </p:spPr>
        <p:txBody>
          <a:bodyPr>
            <a:noAutofit/>
          </a:bodyPr>
          <a:lstStyle/>
          <a:p>
            <a:r>
              <a:rPr lang="uk-UA" sz="3600" b="1" dirty="0"/>
              <a:t>Інші елементи, які впливають на безпечність транспортного засобу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067687"/>
              </p:ext>
            </p:extLst>
          </p:nvPr>
        </p:nvGraphicFramePr>
        <p:xfrm>
          <a:off x="580823" y="1371600"/>
          <a:ext cx="812799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83820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904.020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Захисний пристрій:</a:t>
                      </a:r>
                    </a:p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немає бокового захисного пристрою або через пошкодження втрачено його </a:t>
                      </a:r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енергопоглинальні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властивості, конструкцію самовільно змінено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314" name="Picture 2" descr="\\files.autonii\dpt_101\Входящие\Logvin\Семінар_НААУ__16-11-2018\IMG_238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t="-15787" r="-1393" b="18016"/>
          <a:stretch/>
        </p:blipFill>
        <p:spPr bwMode="auto">
          <a:xfrm>
            <a:off x="643466" y="2357407"/>
            <a:ext cx="6078539" cy="40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5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11211" y="1116542"/>
            <a:ext cx="8265055" cy="1321858"/>
          </a:xfrm>
        </p:spPr>
        <p:txBody>
          <a:bodyPr/>
          <a:lstStyle/>
          <a:p>
            <a:pPr algn="ctr"/>
            <a:r>
              <a:rPr lang="uk-UA" b="1" dirty="0" smtClean="0"/>
              <a:t>Дякую за увагу!</a:t>
            </a:r>
            <a:endParaRPr lang="ru-RU" b="1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17537" y="4064000"/>
            <a:ext cx="6400800" cy="2155305"/>
          </a:xfrm>
        </p:spPr>
        <p:txBody>
          <a:bodyPr>
            <a:normAutofit fontScale="92500"/>
          </a:bodyPr>
          <a:lstStyle/>
          <a:p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Логвін Сергій Миколайович</a:t>
            </a:r>
          </a:p>
          <a:p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Заступник завідувача ЛВД ДТЗ </a:t>
            </a:r>
          </a:p>
          <a:p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ВЦ КТЗ  ДП 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«</a:t>
            </a:r>
            <a:r>
              <a:rPr lang="uk-UA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ДержавтотрансНДІпроект»</a:t>
            </a:r>
          </a:p>
          <a:p>
            <a:r>
              <a:rPr lang="en-US" dirty="0">
                <a:solidFill>
                  <a:schemeClr val="tx1"/>
                </a:solidFill>
              </a:rPr>
              <a:t>slogvin@insat.org.ua</a:t>
            </a: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(044) 201-08-19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7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Slid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b="78955"/>
          <a:stretch/>
        </p:blipFill>
        <p:spPr bwMode="auto">
          <a:xfrm>
            <a:off x="1617784" y="171938"/>
            <a:ext cx="78622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39871" y="4821720"/>
            <a:ext cx="6400800" cy="1947333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Додаток 5 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до Порядку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Slid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4" b="24925"/>
          <a:stretch/>
        </p:blipFill>
        <p:spPr bwMode="auto">
          <a:xfrm>
            <a:off x="976922" y="1257188"/>
            <a:ext cx="9144000" cy="345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>Додаток 5 </a:t>
            </a:r>
            <a:br>
              <a:rPr lang="uk-UA" dirty="0"/>
            </a:br>
            <a:r>
              <a:rPr lang="uk-UA" dirty="0"/>
              <a:t>до Порядку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4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267" y="229317"/>
            <a:ext cx="116755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i="1" dirty="0"/>
              <a:t>Вимоги до персоналу в </a:t>
            </a:r>
            <a:r>
              <a:rPr lang="uk-UA" sz="1400" b="1" i="1" dirty="0" smtClean="0"/>
              <a:t>галузі колісних </a:t>
            </a:r>
            <a:r>
              <a:rPr lang="uk-UA" sz="1400" b="1" i="1" dirty="0"/>
              <a:t>транспортних засобів </a:t>
            </a:r>
            <a:endParaRPr lang="ru-RU" sz="1400" dirty="0"/>
          </a:p>
          <a:p>
            <a:r>
              <a:rPr lang="uk-UA" sz="1400" dirty="0"/>
              <a:t>має бути ознайомленим з : </a:t>
            </a:r>
            <a:endParaRPr lang="ru-RU" sz="1400" dirty="0"/>
          </a:p>
          <a:p>
            <a:r>
              <a:rPr lang="uk-UA" sz="1400" dirty="0"/>
              <a:t>- Женевською угодою 1958 р. “Про прийняття єдиних технічних приписів для колісних транспортних засобів, предметів обладнання та частин, які можуть бути встановлені та/або використані на колісних транспортних засобах, і про умови взаємного визнання офіційних затверджень, виданих на основі цих приписів, 1958 ”;</a:t>
            </a:r>
            <a:endParaRPr lang="ru-RU" sz="1400" dirty="0"/>
          </a:p>
          <a:p>
            <a:r>
              <a:rPr lang="uk-UA" sz="1400" dirty="0"/>
              <a:t>-Правилами ЄЕК ООН (Правилами ООН) та Директивами ЄС: структура, змістом основних розділів, актуалізації, внесенням змін тощо; </a:t>
            </a:r>
            <a:endParaRPr lang="ru-RU" sz="1400" dirty="0"/>
          </a:p>
          <a:p>
            <a:r>
              <a:rPr lang="uk-UA" sz="1400" dirty="0"/>
              <a:t> </a:t>
            </a:r>
            <a:endParaRPr lang="ru-RU" sz="1400" dirty="0"/>
          </a:p>
          <a:p>
            <a:r>
              <a:rPr lang="uk-UA" sz="1400" dirty="0"/>
              <a:t> </a:t>
            </a:r>
            <a:endParaRPr lang="ru-RU" sz="1400" dirty="0"/>
          </a:p>
          <a:p>
            <a:r>
              <a:rPr lang="uk-UA" sz="1400" dirty="0"/>
              <a:t> </a:t>
            </a:r>
            <a:endParaRPr lang="ru-RU" sz="1400" dirty="0"/>
          </a:p>
          <a:p>
            <a:r>
              <a:rPr lang="uk-UA" sz="1400" dirty="0"/>
              <a:t>… знання і розуміння питань, пов'язаних з транспортними засобами в таких областях:</a:t>
            </a:r>
            <a:endParaRPr lang="ru-RU" sz="1400" dirty="0"/>
          </a:p>
          <a:p>
            <a:r>
              <a:rPr lang="uk-UA" sz="1400" dirty="0"/>
              <a:t>‒ механіка,</a:t>
            </a:r>
            <a:endParaRPr lang="ru-RU" sz="1400" dirty="0"/>
          </a:p>
          <a:p>
            <a:r>
              <a:rPr lang="uk-UA" sz="1400" dirty="0"/>
              <a:t>‒ динаміка,</a:t>
            </a:r>
            <a:endParaRPr lang="ru-RU" sz="1400" dirty="0"/>
          </a:p>
          <a:p>
            <a:r>
              <a:rPr lang="uk-UA" sz="1400" dirty="0"/>
              <a:t>‒ динаміка автомобіля,</a:t>
            </a:r>
            <a:endParaRPr lang="ru-RU" sz="1400" dirty="0"/>
          </a:p>
          <a:p>
            <a:r>
              <a:rPr lang="uk-UA" sz="1400" dirty="0"/>
              <a:t>‒ двигуни внутрішнього згоряння,</a:t>
            </a:r>
            <a:endParaRPr lang="ru-RU" sz="1400" dirty="0"/>
          </a:p>
          <a:p>
            <a:r>
              <a:rPr lang="uk-UA" sz="1400" dirty="0"/>
              <a:t>‒ технологія матеріалів,</a:t>
            </a:r>
            <a:endParaRPr lang="ru-RU" sz="1400" dirty="0"/>
          </a:p>
          <a:p>
            <a:r>
              <a:rPr lang="uk-UA" sz="1400" dirty="0"/>
              <a:t>‒ електроніка,</a:t>
            </a:r>
            <a:endParaRPr lang="ru-RU" sz="1400" dirty="0"/>
          </a:p>
          <a:p>
            <a:r>
              <a:rPr lang="uk-UA" sz="1400" dirty="0"/>
              <a:t>‒ електрика,</a:t>
            </a:r>
            <a:endParaRPr lang="ru-RU" sz="1400" dirty="0"/>
          </a:p>
          <a:p>
            <a:r>
              <a:rPr lang="uk-UA" sz="1400" dirty="0"/>
              <a:t>‒ електронні системи автомобіля,</a:t>
            </a:r>
            <a:endParaRPr lang="ru-RU" sz="1400" dirty="0"/>
          </a:p>
          <a:p>
            <a:r>
              <a:rPr lang="uk-UA" sz="1400" dirty="0"/>
              <a:t>‒ ІТ-застосування;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2616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67505" y="0"/>
            <a:ext cx="8001000" cy="848802"/>
          </a:xfrm>
        </p:spPr>
        <p:txBody>
          <a:bodyPr/>
          <a:lstStyle/>
          <a:p>
            <a:r>
              <a:rPr lang="uk-UA" b="1" dirty="0"/>
              <a:t>Гальмові системи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249683"/>
              </p:ext>
            </p:extLst>
          </p:nvPr>
        </p:nvGraphicFramePr>
        <p:xfrm>
          <a:off x="696181" y="1077475"/>
          <a:ext cx="812799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252"/>
                <a:gridCol w="5685183"/>
                <a:gridCol w="141356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101.040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відсутнє </a:t>
                      </a:r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протиковзке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покриття педалі, рукоятки, інших відповідних органів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26" name="Picture 2" descr="\\files.autonii\dpt_101\Входящие\Logvin\Семінар_НААУ__16-11-2018\9873.nwvyb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70"/>
          <a:stretch/>
        </p:blipFill>
        <p:spPr bwMode="auto">
          <a:xfrm>
            <a:off x="1115915" y="2042091"/>
            <a:ext cx="3821845" cy="40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67505" y="0"/>
            <a:ext cx="8001000" cy="848802"/>
          </a:xfrm>
        </p:spPr>
        <p:txBody>
          <a:bodyPr/>
          <a:lstStyle/>
          <a:p>
            <a:r>
              <a:rPr lang="uk-UA" b="1" dirty="0"/>
              <a:t>Гальмові системи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036017"/>
              </p:ext>
            </p:extLst>
          </p:nvPr>
        </p:nvGraphicFramePr>
        <p:xfrm>
          <a:off x="696181" y="1077475"/>
          <a:ext cx="8127999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252"/>
                <a:gridCol w="5685183"/>
                <a:gridCol w="1413564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101.050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несуча деталь має тріщину, залишкову деформацію, її закріплення та метод проведеного ремонту не відповідає вимогам, не діє, втрачено герметичність: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dirty="0" smtClean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523796"/>
              </p:ext>
            </p:extLst>
          </p:nvPr>
        </p:nvGraphicFramePr>
        <p:xfrm>
          <a:off x="689555" y="2361537"/>
          <a:ext cx="8127999" cy="469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252"/>
                <a:gridCol w="5685183"/>
                <a:gridCol w="1413564"/>
              </a:tblGrid>
              <a:tr h="469127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101.055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гальмовий диск, гальмовий барабан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074" name="Picture 2" descr="\\files.autonii\dpt_101\Входящие\Logvin\Семінар_НААУ__16-11-2018\Трещина на тормозном диск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44" y="3015822"/>
            <a:ext cx="5052060" cy="34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67505" y="0"/>
            <a:ext cx="8001000" cy="848802"/>
          </a:xfrm>
        </p:spPr>
        <p:txBody>
          <a:bodyPr/>
          <a:lstStyle/>
          <a:p>
            <a:r>
              <a:rPr lang="uk-UA" b="1" dirty="0"/>
              <a:t>Гальмові системи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64645"/>
              </p:ext>
            </p:extLst>
          </p:nvPr>
        </p:nvGraphicFramePr>
        <p:xfrm>
          <a:off x="696181" y="1077475"/>
          <a:ext cx="812799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252"/>
                <a:gridCol w="5685183"/>
                <a:gridCol w="1413564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101.060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мережа привода гальмової системи негерметична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098" name="Picture 2" descr="\\files.autonii\dpt_101\Входящие\Logvin\Семінар_НААУ__16-11-2018\2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9" y="1997072"/>
            <a:ext cx="2898775" cy="19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files.autonii\dpt_101\Входящие\Logvin\Семінар_НААУ__16-11-2018\image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40" y="4059456"/>
            <a:ext cx="289877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files.autonii\dpt_101\Входящие\Logvin\Семінар_НААУ__16-11-2018\514dbc6s-19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398" y="2011090"/>
            <a:ext cx="5296553" cy="397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6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67505" y="0"/>
            <a:ext cx="8001000" cy="84880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Кермо </a:t>
            </a:r>
            <a:r>
              <a:rPr lang="uk-UA" b="1" dirty="0"/>
              <a:t>та колонка </a:t>
            </a:r>
            <a:r>
              <a:rPr lang="uk-UA" b="1" dirty="0" smtClean="0"/>
              <a:t>керма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892734"/>
              </p:ext>
            </p:extLst>
          </p:nvPr>
        </p:nvGraphicFramePr>
        <p:xfrm>
          <a:off x="696181" y="1077475"/>
          <a:ext cx="812799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252"/>
                <a:gridCol w="5685183"/>
                <a:gridCol w="1413564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201.140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наявність штатних сигналів про недоліки підсилювача керма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123" name="Picture 3" descr="\\files.autonii\dpt_101\Входящие\Logvin\Семінар_НААУ__16-11-2018\Дефект рулевого управле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957783"/>
            <a:ext cx="5909733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2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67505" y="0"/>
            <a:ext cx="8001000" cy="84880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Кермо </a:t>
            </a:r>
            <a:r>
              <a:rPr lang="uk-UA" b="1" dirty="0"/>
              <a:t>та колонка </a:t>
            </a:r>
            <a:r>
              <a:rPr lang="uk-UA" b="1" dirty="0" smtClean="0"/>
              <a:t>керма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441791"/>
              </p:ext>
            </p:extLst>
          </p:nvPr>
        </p:nvGraphicFramePr>
        <p:xfrm>
          <a:off x="696181" y="1077475"/>
          <a:ext cx="812799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252"/>
                <a:gridCol w="5685183"/>
                <a:gridCol w="1413564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202.010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пошкоджено, не закріплено, має надмірний перекіс, не фіксується у робочих положеннях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НБН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122" name="Picture 2" descr="\\files.autonii\dpt_101\Входящие\Logvin\Семінар_НААУ__16-11-2018\Рулевое колесо (необратимый процесс старения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3388"/>
            <a:ext cx="4290105" cy="482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2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67504" y="0"/>
            <a:ext cx="9448195" cy="848802"/>
          </a:xfrm>
        </p:spPr>
        <p:txBody>
          <a:bodyPr>
            <a:normAutofit/>
          </a:bodyPr>
          <a:lstStyle/>
          <a:p>
            <a:r>
              <a:rPr lang="uk-UA" b="1" dirty="0"/>
              <a:t>Оглядовість з місця водія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788634"/>
              </p:ext>
            </p:extLst>
          </p:nvPr>
        </p:nvGraphicFramePr>
        <p:xfrm>
          <a:off x="696181" y="1077475"/>
          <a:ext cx="8127999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252"/>
                <a:gridCol w="5685183"/>
                <a:gridCol w="1413564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301.010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сторонні предмети погіршують огляд з робочого місця водія чи відвертають його увагу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146" name="Picture 2" descr="\\files.autonii\dpt_101\Входящие\Logvin\Семінар_НААУ__16-11-2018\freshener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295525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99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5729848"/>
            <a:ext cx="899714" cy="1039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4431871"/>
            <a:ext cx="899714" cy="1179220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8070588" y="6219305"/>
            <a:ext cx="3085092" cy="46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WWW.INSAT.ORG.UA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7001883" y="6306241"/>
            <a:ext cx="1269965" cy="28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16.11.2018</a:t>
            </a:r>
            <a:endParaRPr lang="ru-RU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819879" y="476250"/>
            <a:ext cx="9448195" cy="848802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Зовнішні світлові прилади, </a:t>
            </a:r>
            <a:r>
              <a:rPr lang="uk-UA" b="1" dirty="0" err="1"/>
              <a:t>електроустатковання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122775"/>
              </p:ext>
            </p:extLst>
          </p:nvPr>
        </p:nvGraphicFramePr>
        <p:xfrm>
          <a:off x="648556" y="1447800"/>
          <a:ext cx="8127999" cy="704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519"/>
                <a:gridCol w="5619916"/>
                <a:gridCol w="1413564"/>
              </a:tblGrid>
              <a:tr h="704850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401.030, 402.030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відрегулювання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напрямку поширення променів не відповідає вимогам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ІН,</a:t>
                      </a:r>
                    </a:p>
                    <a:p>
                      <a:pPr algn="ctr"/>
                      <a:r>
                        <a:rPr lang="uk-UA" dirty="0" smtClean="0"/>
                        <a:t>НН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1028700" y="2418452"/>
            <a:ext cx="6213337" cy="4034302"/>
          </a:xfrm>
          <a:prstGeom prst="roundRect">
            <a:avLst>
              <a:gd name="adj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894" t="-40164" r="-29221" b="-19563"/>
            </a:stretch>
          </a:blipFill>
          <a:ln cap="sq">
            <a:miter lim="800000"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88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570</TotalTime>
  <Words>614</Words>
  <Application>Microsoft Office PowerPoint</Application>
  <PresentationFormat>Произвольный</PresentationFormat>
  <Paragraphs>151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Сектор</vt:lpstr>
      <vt:lpstr>Щодо НЕВІДПОВІДНОСТей ктз,</vt:lpstr>
      <vt:lpstr>Презентация PowerPoint</vt:lpstr>
      <vt:lpstr>Гальмові системи</vt:lpstr>
      <vt:lpstr>Гальмові системи</vt:lpstr>
      <vt:lpstr>Гальмові системи</vt:lpstr>
      <vt:lpstr>Кермо та колонка керма</vt:lpstr>
      <vt:lpstr>Кермо та колонка керма</vt:lpstr>
      <vt:lpstr>Оглядовість з місця водія</vt:lpstr>
      <vt:lpstr>Зовнішні світлові прилади, електроустатковання</vt:lpstr>
      <vt:lpstr>Зовнішні світлові прилади, електроустатковання</vt:lpstr>
      <vt:lpstr>Зовнішні світлові прилади, електроустатковання</vt:lpstr>
      <vt:lpstr>Зовнішні світлові прилади, електроустатковання</vt:lpstr>
      <vt:lpstr>Зовнішні світлові прилади, електроустатковання</vt:lpstr>
      <vt:lpstr>Пневматичні шини і колеса</vt:lpstr>
      <vt:lpstr>Пневматичні шини і колеса</vt:lpstr>
      <vt:lpstr>Інші елементи, які впливають на безпечність транспортного засобу</vt:lpstr>
      <vt:lpstr>Інші елементи, які впливають на безпечність транспортного засобу</vt:lpstr>
      <vt:lpstr>Інші елементи, які впливають на безпечність транспортного засобу</vt:lpstr>
      <vt:lpstr>Дякую за увагу!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Оцінка відповідності КТЗ</dc:title>
  <dc:creator>Юрій Бабін</dc:creator>
  <cp:lastModifiedBy>Сергей Логвин</cp:lastModifiedBy>
  <cp:revision>67</cp:revision>
  <dcterms:created xsi:type="dcterms:W3CDTF">2018-02-27T12:23:05Z</dcterms:created>
  <dcterms:modified xsi:type="dcterms:W3CDTF">2018-11-15T16:38:39Z</dcterms:modified>
</cp:coreProperties>
</file>