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3" r:id="rId11"/>
  </p:sldMasterIdLst>
  <p:notesMasterIdLst>
    <p:notesMasterId r:id="rId45"/>
  </p:notesMasterIdLst>
  <p:sldIdLst>
    <p:sldId id="257" r:id="rId12"/>
    <p:sldId id="288" r:id="rId13"/>
    <p:sldId id="259" r:id="rId14"/>
    <p:sldId id="289" r:id="rId15"/>
    <p:sldId id="291" r:id="rId16"/>
    <p:sldId id="293" r:id="rId17"/>
    <p:sldId id="292" r:id="rId18"/>
    <p:sldId id="261" r:id="rId19"/>
    <p:sldId id="262" r:id="rId20"/>
    <p:sldId id="263" r:id="rId21"/>
    <p:sldId id="264" r:id="rId22"/>
    <p:sldId id="265" r:id="rId23"/>
    <p:sldId id="266" r:id="rId24"/>
    <p:sldId id="267" r:id="rId25"/>
    <p:sldId id="268" r:id="rId26"/>
    <p:sldId id="269" r:id="rId27"/>
    <p:sldId id="270"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5" r:id="rId41"/>
    <p:sldId id="284" r:id="rId42"/>
    <p:sldId id="287" r:id="rId43"/>
    <p:sldId id="294"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79" autoAdjust="0"/>
  </p:normalViewPr>
  <p:slideViewPr>
    <p:cSldViewPr>
      <p:cViewPr varScale="1">
        <p:scale>
          <a:sx n="88" d="100"/>
          <a:sy n="88" d="100"/>
        </p:scale>
        <p:origin x="-128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97B6B-7940-4B88-B61A-5BFEE65C36A0}" type="datetimeFigureOut">
              <a:rPr lang="uk-UA" smtClean="0"/>
              <a:t>15.11.2018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5714F-2460-457D-87CE-E80E88B3E8FD}" type="slidenum">
              <a:rPr lang="uk-UA" smtClean="0"/>
              <a:t>‹#›</a:t>
            </a:fld>
            <a:endParaRPr lang="uk-UA"/>
          </a:p>
        </p:txBody>
      </p:sp>
    </p:spTree>
    <p:extLst>
      <p:ext uri="{BB962C8B-B14F-4D97-AF65-F5344CB8AC3E}">
        <p14:creationId xmlns:p14="http://schemas.microsoft.com/office/powerpoint/2010/main" val="1945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C15714F-2460-457D-87CE-E80E88B3E8FD}" type="slidenum">
              <a:rPr lang="uk-UA" smtClean="0"/>
              <a:t>18</a:t>
            </a:fld>
            <a:endParaRPr lang="uk-UA"/>
          </a:p>
        </p:txBody>
      </p:sp>
    </p:spTree>
    <p:extLst>
      <p:ext uri="{BB962C8B-B14F-4D97-AF65-F5344CB8AC3E}">
        <p14:creationId xmlns:p14="http://schemas.microsoft.com/office/powerpoint/2010/main" val="276262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01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uk-UA" smtClean="0"/>
          </a:p>
        </p:txBody>
      </p:sp>
      <p:sp>
        <p:nvSpPr>
          <p:cNvPr id="437252"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D388655-1B71-44E8-A5F2-5FBD88F43F9B}" type="slidenum">
              <a:rPr lang="ru-RU" altLang="uk-UA" smtClean="0">
                <a:solidFill>
                  <a:prstClr val="black"/>
                </a:solidFill>
                <a:latin typeface="Calibri" pitchFamily="34" charset="0"/>
              </a:rPr>
              <a:pPr fontAlgn="base">
                <a:spcBef>
                  <a:spcPct val="0"/>
                </a:spcBef>
                <a:spcAft>
                  <a:spcPct val="0"/>
                </a:spcAft>
                <a:defRPr/>
              </a:pPr>
              <a:t>30</a:t>
            </a:fld>
            <a:endParaRPr lang="ru-RU" altLang="uk-UA" smtClean="0">
              <a:solidFill>
                <a:prstClr val="black"/>
              </a:solidFill>
              <a:latin typeface="Calibri" pitchFamily="34" charset="0"/>
            </a:endParaRPr>
          </a:p>
        </p:txBody>
      </p:sp>
      <p:sp>
        <p:nvSpPr>
          <p:cNvPr id="437253" name="Нижний колонтитул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ru-RU" altLang="uk-UA" smtClean="0">
                <a:solidFill>
                  <a:prstClr val="black"/>
                </a:solidFill>
                <a:latin typeface="Calibri" pitchFamily="34" charset="0"/>
              </a:rPr>
              <a:t>19.12.2014</a:t>
            </a:r>
          </a:p>
        </p:txBody>
      </p:sp>
      <p:sp>
        <p:nvSpPr>
          <p:cNvPr id="437254" name="Верхний колонтитул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ru-RU" altLang="uk-UA" smtClean="0">
                <a:solidFill>
                  <a:prstClr val="black"/>
                </a:solidFill>
                <a:latin typeface="Calibri" pitchFamily="34" charset="0"/>
              </a:rPr>
              <a:t>ОТК</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9262AB4-AE18-49E5-A727-6D92367F7068}"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780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E1A55C-5314-423B-B3D9-4D0055FE4F3A}"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64310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028"/>
            <a:ext cx="7772400" cy="1470422"/>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6ADE601-FBA0-487A-A7F1-FDEEA678900F}" type="datetime1">
              <a:rPr lang="ru-RU" smtClean="0"/>
              <a:t>15.11.2018</a:t>
            </a:fld>
            <a:endParaRPr lang="ru-RU"/>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17BC995-9AAB-49A1-A78B-BC5F7A63DDDD}" type="slidenum">
              <a:rPr lang="uk-UA"/>
              <a:pPr>
                <a:defRPr/>
              </a:pPr>
              <a:t>‹#›</a:t>
            </a:fld>
            <a:endParaRPr lang="uk-UA"/>
          </a:p>
        </p:txBody>
      </p:sp>
    </p:spTree>
    <p:extLst>
      <p:ext uri="{BB962C8B-B14F-4D97-AF65-F5344CB8AC3E}">
        <p14:creationId xmlns:p14="http://schemas.microsoft.com/office/powerpoint/2010/main" val="32395966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F13B726-521C-4EC3-B4EB-19203D850B17}" type="datetime1">
              <a:rPr lang="ru-RU" smtClean="0"/>
              <a:t>15.11.2018</a:t>
            </a:fld>
            <a:endParaRPr lang="ru-RU"/>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D46EFD-DE18-4C32-B4CD-99BB268E328C}" type="slidenum">
              <a:rPr lang="uk-UA"/>
              <a:pPr>
                <a:defRPr/>
              </a:pPr>
              <a:t>‹#›</a:t>
            </a:fld>
            <a:endParaRPr lang="uk-UA"/>
          </a:p>
        </p:txBody>
      </p:sp>
    </p:spTree>
    <p:extLst>
      <p:ext uri="{BB962C8B-B14F-4D97-AF65-F5344CB8AC3E}">
        <p14:creationId xmlns:p14="http://schemas.microsoft.com/office/powerpoint/2010/main" val="11517046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1784" y="4406504"/>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D15F037-4F44-4CF2-9E68-ED8ED0D239E6}" type="datetime1">
              <a:rPr lang="ru-RU" smtClean="0"/>
              <a:t>15.11.2018</a:t>
            </a:fld>
            <a:endParaRPr lang="ru-RU"/>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F6FED4B-A0B1-40F7-A5E5-99D8E73CCE7B}" type="slidenum">
              <a:rPr lang="uk-UA"/>
              <a:pPr>
                <a:defRPr/>
              </a:pPr>
              <a:t>‹#›</a:t>
            </a:fld>
            <a:endParaRPr lang="uk-UA"/>
          </a:p>
        </p:txBody>
      </p:sp>
    </p:spTree>
    <p:extLst>
      <p:ext uri="{BB962C8B-B14F-4D97-AF65-F5344CB8AC3E}">
        <p14:creationId xmlns:p14="http://schemas.microsoft.com/office/powerpoint/2010/main" val="13913979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1892B07-8CA8-4633-8C09-7726E86AE7A6}" type="datetime1">
              <a:rPr lang="ru-RU" smtClean="0"/>
              <a:t>15.11.2018</a:t>
            </a:fld>
            <a:endParaRPr lang="ru-RU"/>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7EF311-AE31-4F10-BACF-88AB4C51268B}" type="slidenum">
              <a:rPr lang="uk-UA"/>
              <a:pPr>
                <a:defRPr/>
              </a:pPr>
              <a:t>‹#›</a:t>
            </a:fld>
            <a:endParaRPr lang="uk-UA"/>
          </a:p>
        </p:txBody>
      </p:sp>
    </p:spTree>
    <p:extLst>
      <p:ext uri="{BB962C8B-B14F-4D97-AF65-F5344CB8AC3E}">
        <p14:creationId xmlns:p14="http://schemas.microsoft.com/office/powerpoint/2010/main" val="38461743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0768030-3D5D-4BAF-A4C6-3FC1213B0A68}" type="datetime1">
              <a:rPr lang="ru-RU" smtClean="0"/>
              <a:t>15.11.2018</a:t>
            </a:fld>
            <a:endParaRPr lang="ru-RU"/>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1C661D6-6CD3-4C6B-9814-0E3DC34AF948}" type="slidenum">
              <a:rPr lang="uk-UA"/>
              <a:pPr>
                <a:defRPr/>
              </a:pPr>
              <a:t>‹#›</a:t>
            </a:fld>
            <a:endParaRPr lang="uk-UA"/>
          </a:p>
        </p:txBody>
      </p:sp>
    </p:spTree>
    <p:extLst>
      <p:ext uri="{BB962C8B-B14F-4D97-AF65-F5344CB8AC3E}">
        <p14:creationId xmlns:p14="http://schemas.microsoft.com/office/powerpoint/2010/main" val="37633177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81F362F-464B-430C-8DEA-040FCC8FED6D}" type="datetime1">
              <a:rPr lang="ru-RU" smtClean="0"/>
              <a:t>15.11.2018</a:t>
            </a:fld>
            <a:endParaRPr lang="ru-RU"/>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A09A8F7-5B57-4A97-B29C-9F6F8CB52A9B}" type="slidenum">
              <a:rPr lang="uk-UA"/>
              <a:pPr>
                <a:defRPr/>
              </a:pPr>
              <a:t>‹#›</a:t>
            </a:fld>
            <a:endParaRPr lang="uk-UA"/>
          </a:p>
        </p:txBody>
      </p:sp>
    </p:spTree>
    <p:extLst>
      <p:ext uri="{BB962C8B-B14F-4D97-AF65-F5344CB8AC3E}">
        <p14:creationId xmlns:p14="http://schemas.microsoft.com/office/powerpoint/2010/main" val="4247563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BA455CE-B2CA-4255-B887-2E7C209DE06C}" type="datetime1">
              <a:rPr lang="ru-RU" smtClean="0"/>
              <a:t>15.11.2018</a:t>
            </a:fld>
            <a:endParaRPr lang="ru-RU"/>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623B567-37EF-4F41-8430-1413E4CA42CE}" type="slidenum">
              <a:rPr lang="uk-UA"/>
              <a:pPr>
                <a:defRPr/>
              </a:pPr>
              <a:t>‹#›</a:t>
            </a:fld>
            <a:endParaRPr lang="uk-UA"/>
          </a:p>
        </p:txBody>
      </p:sp>
    </p:spTree>
    <p:extLst>
      <p:ext uri="{BB962C8B-B14F-4D97-AF65-F5344CB8AC3E}">
        <p14:creationId xmlns:p14="http://schemas.microsoft.com/office/powerpoint/2010/main" val="3882799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2654"/>
            <a:ext cx="3007784"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B7D79A65-AB72-43E5-8785-74692DB6EF60}" type="datetime1">
              <a:rPr lang="ru-RU" smtClean="0"/>
              <a:t>15.11.2018</a:t>
            </a:fld>
            <a:endParaRPr lang="ru-RU"/>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2AB6ADB-9624-4B49-9F19-2022A4681374}" type="slidenum">
              <a:rPr lang="uk-UA"/>
              <a:pPr>
                <a:defRPr/>
              </a:pPr>
              <a:t>‹#›</a:t>
            </a:fld>
            <a:endParaRPr lang="uk-UA"/>
          </a:p>
        </p:txBody>
      </p:sp>
    </p:spTree>
    <p:extLst>
      <p:ext uri="{BB962C8B-B14F-4D97-AF65-F5344CB8AC3E}">
        <p14:creationId xmlns:p14="http://schemas.microsoft.com/office/powerpoint/2010/main" val="8334730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817"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E0C47C4-A9B7-4E10-9A4C-6AD945BBAAC4}" type="datetime1">
              <a:rPr lang="ru-RU" smtClean="0"/>
              <a:t>15.11.2018</a:t>
            </a:fld>
            <a:endParaRPr lang="ru-RU"/>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8DE3524-771C-4F08-A219-146B08F87F84}" type="slidenum">
              <a:rPr lang="uk-UA"/>
              <a:pPr>
                <a:defRPr/>
              </a:pPr>
              <a:t>‹#›</a:t>
            </a:fld>
            <a:endParaRPr lang="uk-UA"/>
          </a:p>
        </p:txBody>
      </p:sp>
    </p:spTree>
    <p:extLst>
      <p:ext uri="{BB962C8B-B14F-4D97-AF65-F5344CB8AC3E}">
        <p14:creationId xmlns:p14="http://schemas.microsoft.com/office/powerpoint/2010/main" val="10804758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269ECC9-E2AF-4081-80F9-0574B7CCF536}" type="datetime1">
              <a:rPr lang="ru-RU" smtClean="0"/>
              <a:t>15.11.2018</a:t>
            </a:fld>
            <a:endParaRPr lang="ru-RU"/>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608E878-CB29-4A42-89B6-80601F754AE3}" type="slidenum">
              <a:rPr lang="uk-UA"/>
              <a:pPr>
                <a:defRPr/>
              </a:pPr>
              <a:t>‹#›</a:t>
            </a:fld>
            <a:endParaRPr lang="uk-UA"/>
          </a:p>
        </p:txBody>
      </p:sp>
    </p:spTree>
    <p:extLst>
      <p:ext uri="{BB962C8B-B14F-4D97-AF65-F5344CB8AC3E}">
        <p14:creationId xmlns:p14="http://schemas.microsoft.com/office/powerpoint/2010/main" val="383773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E20CA6-9AD5-4D68-853C-B80353913016}"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50289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035"/>
            <a:ext cx="2057400" cy="5850731"/>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5035"/>
            <a:ext cx="5969000" cy="58507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EC36193-5448-4F2C-B43A-DA3690F3C781}" type="datetime1">
              <a:rPr lang="ru-RU" smtClean="0"/>
              <a:t>15.11.2018</a:t>
            </a:fld>
            <a:endParaRPr lang="ru-RU"/>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38A9310-89D8-4BA8-99DB-4DDA71FD1746}" type="slidenum">
              <a:rPr lang="uk-UA"/>
              <a:pPr>
                <a:defRPr/>
              </a:pPr>
              <a:t>‹#›</a:t>
            </a:fld>
            <a:endParaRPr lang="uk-UA"/>
          </a:p>
        </p:txBody>
      </p:sp>
    </p:spTree>
    <p:extLst>
      <p:ext uri="{BB962C8B-B14F-4D97-AF65-F5344CB8AC3E}">
        <p14:creationId xmlns:p14="http://schemas.microsoft.com/office/powerpoint/2010/main" val="5617425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5035"/>
            <a:ext cx="8229600" cy="58507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0648360-40EE-4AF8-B01D-017F5B9D1E5A}" type="datetime1">
              <a:rPr lang="ru-RU" smtClean="0"/>
              <a:t>15.11.2018</a:t>
            </a:fld>
            <a:endParaRPr lang="ru-RU"/>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EFA1D37-68F2-40DA-8D57-337572C4B7C4}" type="slidenum">
              <a:rPr lang="uk-UA"/>
              <a:pPr>
                <a:defRPr/>
              </a:pPr>
              <a:t>‹#›</a:t>
            </a:fld>
            <a:endParaRPr lang="uk-UA"/>
          </a:p>
        </p:txBody>
      </p:sp>
    </p:spTree>
    <p:extLst>
      <p:ext uri="{BB962C8B-B14F-4D97-AF65-F5344CB8AC3E}">
        <p14:creationId xmlns:p14="http://schemas.microsoft.com/office/powerpoint/2010/main" val="3356837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434A0AB-6575-420A-90A5-C2172EE8DE9D}" type="datetime1">
              <a:rPr lang="ru-RU" smtClean="0"/>
              <a:t>15.11.2018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757765-2B21-4CD4-B195-B9DC03D12501}" type="slidenum">
              <a:rPr lang="ru-RU"/>
              <a:pPr>
                <a:defRPr/>
              </a:pPr>
              <a:t>‹#›</a:t>
            </a:fld>
            <a:endParaRPr lang="ru-RU"/>
          </a:p>
        </p:txBody>
      </p:sp>
    </p:spTree>
    <p:extLst>
      <p:ext uri="{BB962C8B-B14F-4D97-AF65-F5344CB8AC3E}">
        <p14:creationId xmlns:p14="http://schemas.microsoft.com/office/powerpoint/2010/main" val="37803994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C4BACF1-3751-49F1-A050-2B54B99A20A0}" type="datetime1">
              <a:rPr lang="ru-RU" smtClean="0"/>
              <a:t>15.11.2018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0F1BB0F-3D68-4737-AC8F-CD86011A5F3A}" type="slidenum">
              <a:rPr lang="ru-RU"/>
              <a:pPr>
                <a:defRPr/>
              </a:pPr>
              <a:t>‹#›</a:t>
            </a:fld>
            <a:endParaRPr lang="ru-RU"/>
          </a:p>
        </p:txBody>
      </p:sp>
    </p:spTree>
    <p:extLst>
      <p:ext uri="{BB962C8B-B14F-4D97-AF65-F5344CB8AC3E}">
        <p14:creationId xmlns:p14="http://schemas.microsoft.com/office/powerpoint/2010/main" val="41070714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2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D63ADAC-1A25-44C1-B983-2897B77FDE2E}" type="datetime1">
              <a:rPr lang="ru-RU" smtClean="0"/>
              <a:t>15.11.2018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3950B7F-3C8D-466A-8322-F435DBE78C6C}" type="slidenum">
              <a:rPr lang="ru-RU"/>
              <a:pPr>
                <a:defRPr/>
              </a:pPr>
              <a:t>‹#›</a:t>
            </a:fld>
            <a:endParaRPr lang="ru-RU"/>
          </a:p>
        </p:txBody>
      </p:sp>
    </p:spTree>
    <p:extLst>
      <p:ext uri="{BB962C8B-B14F-4D97-AF65-F5344CB8AC3E}">
        <p14:creationId xmlns:p14="http://schemas.microsoft.com/office/powerpoint/2010/main" val="11866634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1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1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4F9A30D-4B47-45A3-BFE4-0C459A86283B}" type="datetime1">
              <a:rPr lang="ru-RU" smtClean="0"/>
              <a:t>15.11.2018</a:t>
            </a:fld>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F974523-28DA-4257-97D4-783354DB743E}" type="slidenum">
              <a:rPr lang="ru-RU"/>
              <a:pPr>
                <a:defRPr/>
              </a:pPr>
              <a:t>‹#›</a:t>
            </a:fld>
            <a:endParaRPr lang="ru-RU"/>
          </a:p>
        </p:txBody>
      </p:sp>
    </p:spTree>
    <p:extLst>
      <p:ext uri="{BB962C8B-B14F-4D97-AF65-F5344CB8AC3E}">
        <p14:creationId xmlns:p14="http://schemas.microsoft.com/office/powerpoint/2010/main" val="3721410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8B89382-429F-4B7C-BF1F-69A7251D98BE}" type="datetime1">
              <a:rPr lang="ru-RU" smtClean="0"/>
              <a:t>15.11.2018</a:t>
            </a:fld>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CCC76F-F17F-44F8-AE91-C0EC9B346C5D}" type="slidenum">
              <a:rPr lang="ru-RU"/>
              <a:pPr>
                <a:defRPr/>
              </a:pPr>
              <a:t>‹#›</a:t>
            </a:fld>
            <a:endParaRPr lang="ru-RU"/>
          </a:p>
        </p:txBody>
      </p:sp>
    </p:spTree>
    <p:extLst>
      <p:ext uri="{BB962C8B-B14F-4D97-AF65-F5344CB8AC3E}">
        <p14:creationId xmlns:p14="http://schemas.microsoft.com/office/powerpoint/2010/main" val="22761124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749DB7E-973E-47F2-9AF8-4489558A795C}" type="datetime1">
              <a:rPr lang="ru-RU" smtClean="0"/>
              <a:t>15.11.2018</a:t>
            </a:fld>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D81874A-89E1-412F-ABBF-B340BDBA842C}" type="slidenum">
              <a:rPr lang="ru-RU"/>
              <a:pPr>
                <a:defRPr/>
              </a:pPr>
              <a:t>‹#›</a:t>
            </a:fld>
            <a:endParaRPr lang="ru-RU"/>
          </a:p>
        </p:txBody>
      </p:sp>
    </p:spTree>
    <p:extLst>
      <p:ext uri="{BB962C8B-B14F-4D97-AF65-F5344CB8AC3E}">
        <p14:creationId xmlns:p14="http://schemas.microsoft.com/office/powerpoint/2010/main" val="39144623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7813E5A-0A98-4C75-B788-D41EFE45152B}" type="datetime1">
              <a:rPr lang="ru-RU" smtClean="0"/>
              <a:t>15.11.2018</a:t>
            </a:fld>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663F0C3-4608-4908-92DD-006B1B43F315}" type="slidenum">
              <a:rPr lang="ru-RU"/>
              <a:pPr>
                <a:defRPr/>
              </a:pPr>
              <a:t>‹#›</a:t>
            </a:fld>
            <a:endParaRPr lang="ru-RU"/>
          </a:p>
        </p:txBody>
      </p:sp>
    </p:spTree>
    <p:extLst>
      <p:ext uri="{BB962C8B-B14F-4D97-AF65-F5344CB8AC3E}">
        <p14:creationId xmlns:p14="http://schemas.microsoft.com/office/powerpoint/2010/main" val="37390581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6"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65"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6" y="143511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DC39089-DAA0-4CC8-B6B8-8953049C198F}" type="datetime1">
              <a:rPr lang="ru-RU" smtClean="0"/>
              <a:t>15.11.2018</a:t>
            </a:fld>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1E11CDB-7A2B-430A-B702-863BDF721016}" type="slidenum">
              <a:rPr lang="ru-RU"/>
              <a:pPr>
                <a:defRPr/>
              </a:pPr>
              <a:t>‹#›</a:t>
            </a:fld>
            <a:endParaRPr lang="ru-RU"/>
          </a:p>
        </p:txBody>
      </p:sp>
    </p:spTree>
    <p:extLst>
      <p:ext uri="{BB962C8B-B14F-4D97-AF65-F5344CB8AC3E}">
        <p14:creationId xmlns:p14="http://schemas.microsoft.com/office/powerpoint/2010/main" val="340849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AB1A01-4A22-4529-8382-C2611FFB87A3}"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422893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B90B5FC-3CB1-44A0-9ABB-865F52506328}" type="datetime1">
              <a:rPr lang="ru-RU" smtClean="0"/>
              <a:t>15.11.2018</a:t>
            </a:fld>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33E640A-54BF-4517-A691-B40484E81DB4}" type="slidenum">
              <a:rPr lang="ru-RU"/>
              <a:pPr>
                <a:defRPr/>
              </a:pPr>
              <a:t>‹#›</a:t>
            </a:fld>
            <a:endParaRPr lang="ru-RU"/>
          </a:p>
        </p:txBody>
      </p:sp>
    </p:spTree>
    <p:extLst>
      <p:ext uri="{BB962C8B-B14F-4D97-AF65-F5344CB8AC3E}">
        <p14:creationId xmlns:p14="http://schemas.microsoft.com/office/powerpoint/2010/main" val="41853075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CCBFB69-BE26-45F6-AA17-C86AF8E89AFE}" type="datetime1">
              <a:rPr lang="ru-RU" smtClean="0"/>
              <a:t>15.11.2018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EA94FEE-C7E6-403A-BF0A-74AE4CF3D72F}" type="slidenum">
              <a:rPr lang="ru-RU"/>
              <a:pPr>
                <a:defRPr/>
              </a:pPr>
              <a:t>‹#›</a:t>
            </a:fld>
            <a:endParaRPr lang="ru-RU"/>
          </a:p>
        </p:txBody>
      </p:sp>
    </p:spTree>
    <p:extLst>
      <p:ext uri="{BB962C8B-B14F-4D97-AF65-F5344CB8AC3E}">
        <p14:creationId xmlns:p14="http://schemas.microsoft.com/office/powerpoint/2010/main" val="5636028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5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5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CAA0C99-036B-4D79-9F97-602759477DEA}" type="datetime1">
              <a:rPr lang="ru-RU" smtClean="0"/>
              <a:t>15.11.2018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74AEA0D-EDEA-401F-8F78-C0181D8438C6}" type="slidenum">
              <a:rPr lang="ru-RU"/>
              <a:pPr>
                <a:defRPr/>
              </a:pPr>
              <a:t>‹#›</a:t>
            </a:fld>
            <a:endParaRPr lang="ru-RU"/>
          </a:p>
        </p:txBody>
      </p:sp>
    </p:spTree>
    <p:extLst>
      <p:ext uri="{BB962C8B-B14F-4D97-AF65-F5344CB8AC3E}">
        <p14:creationId xmlns:p14="http://schemas.microsoft.com/office/powerpoint/2010/main" val="2557623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1FC3B2-B123-43DC-BD01-A23D5173AC3F}"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121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34EA47-AA79-4104-9972-5030F93C2837}"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4244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E0DA7C9-F913-454A-933B-3733A9B44711}"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0557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467405-F8AB-4D18-AF4B-8C9DE154FFCC}" type="datetime1">
              <a:rPr lang="ru-RU" smtClean="0">
                <a:solidFill>
                  <a:prstClr val="black">
                    <a:tint val="75000"/>
                  </a:prstClr>
                </a:solidFill>
              </a:rPr>
              <a:t>15.11.2018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52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C95FA4-5E16-41CE-B7AD-498287D7B8CF}" type="datetime1">
              <a:rPr lang="ru-RU" smtClean="0">
                <a:solidFill>
                  <a:prstClr val="black">
                    <a:tint val="75000"/>
                  </a:prstClr>
                </a:solidFill>
              </a:rPr>
              <a:t>15.11.2018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71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377850-08D3-4048-93C1-7F510B0E6385}" type="datetime1">
              <a:rPr lang="ru-RU" smtClean="0">
                <a:solidFill>
                  <a:prstClr val="black">
                    <a:tint val="75000"/>
                  </a:prstClr>
                </a:solidFill>
              </a:rPr>
              <a:t>15.11.2018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3555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1B3CC1-0210-4277-97CC-1CD934CD8A0E}"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0041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3E6843-C1D3-4EA6-B4DB-F46E224FCCCD}"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495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51F90F-08ED-4A27-A4BE-37D6A30E05D0}"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3987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6CDB88-4477-4211-9714-F11DB1155F65}"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0317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AADEFD-7C68-443A-AE49-429B5B5DB9AB}"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7861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7E1653-E55C-45C0-A253-DD12B0CC1F8A}"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8220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BF9F45-AA62-44CF-9307-390419F6CB87}"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0642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F1E0F6-659A-48DE-AE40-D615D0C65EFD}"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26826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6341D3B-158C-476D-818D-14FEF649C1B1}"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808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495FE2-E684-4A27-B3AB-B365748C5944}" type="datetime1">
              <a:rPr lang="ru-RU" smtClean="0">
                <a:solidFill>
                  <a:prstClr val="black">
                    <a:tint val="75000"/>
                  </a:prstClr>
                </a:solidFill>
              </a:rPr>
              <a:t>15.11.2018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6692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3234E47-293C-469A-B8EB-416C83D5398F}" type="datetime1">
              <a:rPr lang="ru-RU" smtClean="0">
                <a:solidFill>
                  <a:prstClr val="black">
                    <a:tint val="75000"/>
                  </a:prstClr>
                </a:solidFill>
              </a:rPr>
              <a:t>15.11.2018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1936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430258-3B24-4C06-A1EF-86C35C1059A1}" type="datetime1">
              <a:rPr lang="ru-RU" smtClean="0">
                <a:solidFill>
                  <a:prstClr val="black">
                    <a:tint val="75000"/>
                  </a:prstClr>
                </a:solidFill>
              </a:rPr>
              <a:t>15.11.2018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044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154053C-867F-43E8-ABEE-BF9F5A047277}"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2782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5A21A3-5589-4F85-A958-4B6C90CEA897}"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2230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E15E8A7-0F83-4A65-A8EF-E7725C6E3870}"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0329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BAF293-9DB6-4541-9B81-9273A0963E1B}"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53759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2E78B-E295-4248-9B85-336E3ECDC288}"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43717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FF42E4-B0DF-44D9-A61E-BE9DE3AFEAA7}"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8499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7C8841-A8F3-47B0-BBFE-2553C653F7D2}"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4148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09EC995-9671-40D6-8BB3-CB642273E1F3}"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9244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0499E7-F6B8-4047-8CB7-ACF3CB2D4C5D}"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1656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61F53F-D5AA-4B8B-94C6-05BD6E61202C}" type="datetime1">
              <a:rPr lang="ru-RU" smtClean="0">
                <a:solidFill>
                  <a:prstClr val="black">
                    <a:tint val="75000"/>
                  </a:prstClr>
                </a:solidFill>
              </a:rPr>
              <a:t>15.11.2018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5671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1639A61-72A8-47F1-8C8B-67CB604B2FC8}" type="datetime1">
              <a:rPr lang="ru-RU" smtClean="0">
                <a:solidFill>
                  <a:prstClr val="black">
                    <a:tint val="75000"/>
                  </a:prstClr>
                </a:solidFill>
              </a:rPr>
              <a:t>15.11.2018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55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2AA79D-65E8-41CA-A8C5-8C43239F7AA4}"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1035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AB4FBA-166B-4925-85BC-E80526DBD3B3}" type="datetime1">
              <a:rPr lang="ru-RU" smtClean="0">
                <a:solidFill>
                  <a:prstClr val="black">
                    <a:tint val="75000"/>
                  </a:prstClr>
                </a:solidFill>
              </a:rPr>
              <a:t>15.11.2018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1575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A28017-1844-4240-95A0-9A91F0A50364}"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4614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C839E3-9ED5-47F1-AA30-A565D9D61B05}"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28447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06267E-C819-4957-AC74-FF385CCC8550}"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5494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67344F-2E7F-49E9-BB60-DE1F751EBEEB}"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988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9DAD0D1-4B5A-484F-A387-A8222FDFE0E1}"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9089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B8FE64-813F-43A9-91D5-BAB81046E599}"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7666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181743-A3CD-4816-AC1A-A91289F6ADFE}"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8819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9CB876-D976-4121-AB57-B8BC7A84E586}"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0816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6B757B-D346-4BD5-B497-EA73F636A080}" type="datetime1">
              <a:rPr lang="ru-RU" smtClean="0">
                <a:solidFill>
                  <a:prstClr val="black">
                    <a:tint val="75000"/>
                  </a:prstClr>
                </a:solidFill>
              </a:rPr>
              <a:t>15.11.2018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71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EB80D8-6457-40A8-983C-4B9098A18AD6}" type="datetime1">
              <a:rPr lang="ru-RU" smtClean="0">
                <a:solidFill>
                  <a:prstClr val="black">
                    <a:tint val="75000"/>
                  </a:prstClr>
                </a:solidFill>
              </a:rPr>
              <a:t>15.11.2018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7287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A4F75E-F805-4643-BC03-8B47BB535824}" type="datetime1">
              <a:rPr lang="ru-RU" smtClean="0">
                <a:solidFill>
                  <a:prstClr val="black">
                    <a:tint val="75000"/>
                  </a:prstClr>
                </a:solidFill>
              </a:rPr>
              <a:t>15.11.2018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4189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134EAC-AC47-4265-A9AF-B2D829085875}" type="datetime1">
              <a:rPr lang="ru-RU" smtClean="0">
                <a:solidFill>
                  <a:prstClr val="black">
                    <a:tint val="75000"/>
                  </a:prstClr>
                </a:solidFill>
              </a:rPr>
              <a:t>15.11.2018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668351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EC2AB9-A318-4658-90F1-D6F212226040}"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18686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727BC6-3B1E-4B1C-8373-3FAB34F788AC}"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1382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B4170C-06C8-4FAB-A6CB-80FCDE3CEB40}"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3200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3BEC46-B7FC-447D-925C-5B8732CF1308}"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0908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43A84D-4D75-4AB1-977F-03C44B938275}"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2404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63C973-A229-4D95-9C22-9C64CEC0D586}"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004117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8DA35AE-FBB3-4BDD-A72F-F6E036AEB455}"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3696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A92F041-18A5-45F6-A605-AC85B6B660CA}"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1657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6ACB576-2087-47C1-B337-7875979A8185}" type="datetime1">
              <a:rPr lang="ru-RU" smtClean="0">
                <a:solidFill>
                  <a:prstClr val="black">
                    <a:tint val="75000"/>
                  </a:prstClr>
                </a:solidFill>
              </a:rPr>
              <a:t>15.11.2018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6263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3D8A53E-07ED-4C10-815B-5873ADB4866A}" type="datetime1">
              <a:rPr lang="ru-RU" smtClean="0">
                <a:solidFill>
                  <a:prstClr val="black">
                    <a:tint val="75000"/>
                  </a:prstClr>
                </a:solidFill>
              </a:rPr>
              <a:t>15.11.2018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8877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ED1120-47D2-4D21-A23B-53499A58A23D}" type="datetime1">
              <a:rPr lang="ru-RU" smtClean="0">
                <a:solidFill>
                  <a:prstClr val="black">
                    <a:tint val="75000"/>
                  </a:prstClr>
                </a:solidFill>
              </a:rPr>
              <a:t>15.11.2018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4720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7A9D19-915B-448A-9B40-C626BE9F33C5}" type="datetime1">
              <a:rPr lang="ru-RU" smtClean="0">
                <a:solidFill>
                  <a:prstClr val="black">
                    <a:tint val="75000"/>
                  </a:prstClr>
                </a:solidFill>
              </a:rPr>
              <a:t>15.11.2018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8895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3BE6D2F-43DF-4B06-8C0B-DE8D520A52B7}"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07568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55DA1E-A365-4089-9488-561F2A53E78D}"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35550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1D1377-F252-493C-A25C-F8F15173D382}"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68820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05272D-439B-4559-805A-3902C6C1B954}"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73880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5D688E-85A4-408D-8EEA-7C094C5856BE}"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24629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2AFB52-D47D-4A26-AC15-6C9EF17D111C}"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6005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5528F4-2832-49D0-8E98-9BA9E79C2FEF}"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853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D0ACAA-217F-43D8-B7ED-5422D295856C}" type="datetime1">
              <a:rPr lang="ru-RU" smtClean="0">
                <a:solidFill>
                  <a:prstClr val="black">
                    <a:tint val="75000"/>
                  </a:prstClr>
                </a:solidFill>
              </a:rPr>
              <a:t>15.11.2018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65959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6E0702-C7D0-4A12-8F10-8760E7EBD442}"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27208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3598D3-7C94-403A-8EB0-9BFA4455B8AF}" type="datetime1">
              <a:rPr lang="ru-RU" smtClean="0">
                <a:solidFill>
                  <a:prstClr val="black">
                    <a:tint val="75000"/>
                  </a:prstClr>
                </a:solidFill>
              </a:rPr>
              <a:t>15.11.2018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30369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0A4A28-EEE1-4CCF-86EE-D394A675D960}" type="datetime1">
              <a:rPr lang="ru-RU" smtClean="0">
                <a:solidFill>
                  <a:prstClr val="black">
                    <a:tint val="75000"/>
                  </a:prstClr>
                </a:solidFill>
              </a:rPr>
              <a:t>15.11.2018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197926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58B3A9-BFBD-4653-B02B-4E3A945167B1}" type="datetime1">
              <a:rPr lang="ru-RU" smtClean="0">
                <a:solidFill>
                  <a:prstClr val="black">
                    <a:tint val="75000"/>
                  </a:prstClr>
                </a:solidFill>
              </a:rPr>
              <a:t>15.11.2018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1069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ACFF4B-CDB4-4642-A676-1C6D11EE381E}"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96119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EF5188-59C8-480B-8B76-530E4AED7BAC}"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40120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1A4249-B0EA-4519-9B83-E6F1191347CF}"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42031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0F6735-B489-4DBD-813D-B1A9CE9721AC}"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38963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691308-EB5B-4C5A-923B-15DD77A50ECE}"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98623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CD2886-06EE-4E74-BA7F-E0842B9E103C}"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049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8832CD-1090-4ED6-A9AF-46C9C68C0CB5}"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72365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DA5F54-C09C-4885-B87A-A047D9448BF2}"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46871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5B4795-1740-4C60-A39F-2E93BF2A27CC}"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38312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9C33229-0FAD-4062-8715-30B178217F69}" type="datetime1">
              <a:rPr lang="ru-RU" smtClean="0">
                <a:solidFill>
                  <a:prstClr val="black">
                    <a:tint val="75000"/>
                  </a:prstClr>
                </a:solidFill>
              </a:rPr>
              <a:t>15.11.2018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418821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A910DEE-DDDB-47F5-A945-6EA180477B52}" type="datetime1">
              <a:rPr lang="ru-RU" smtClean="0">
                <a:solidFill>
                  <a:prstClr val="black">
                    <a:tint val="75000"/>
                  </a:prstClr>
                </a:solidFill>
              </a:rPr>
              <a:t>15.11.2018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10934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68879B-3730-4DBB-B196-45F13B12529E}" type="datetime1">
              <a:rPr lang="ru-RU" smtClean="0">
                <a:solidFill>
                  <a:prstClr val="black">
                    <a:tint val="75000"/>
                  </a:prstClr>
                </a:solidFill>
              </a:rPr>
              <a:t>15.11.2018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70827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57C26A-D7CC-4E14-8DD8-60AD0324E003}"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5689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B88288-D90C-4480-9BC5-837D25EA300D}"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92852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560097-FC29-44D1-9B2E-7263BCBBC55B}"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05120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F941E8-17B2-43A8-B5AA-74670D3D5B0E}"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31551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F4858D-3DD2-4B53-860B-758F89CAB9AB}"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4091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286F3B-3E93-4CD4-BF9E-F0DA7AE9B203}"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19141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597820-F086-4380-9EC6-F359685F79E3}"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82853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1A74C7-4F13-416D-B809-F906A7EC2ED4}"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06842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A01881-DB7A-482E-9D25-76E37AA1FBD3}"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89038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5D40C7D-E9DB-4236-B864-BCCB8EC34EA6}" type="datetime1">
              <a:rPr lang="ru-RU" smtClean="0">
                <a:solidFill>
                  <a:prstClr val="black">
                    <a:tint val="75000"/>
                  </a:prstClr>
                </a:solidFill>
              </a:rPr>
              <a:t>15.11.2018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613116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CE3F88-6148-40C6-AE37-9CB373555E1A}" type="datetime1">
              <a:rPr lang="ru-RU" smtClean="0">
                <a:solidFill>
                  <a:prstClr val="black">
                    <a:tint val="75000"/>
                  </a:prstClr>
                </a:solidFill>
              </a:rPr>
              <a:t>15.11.2018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63613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5F1134-E785-412A-AB4D-4218BC91186A}" type="datetime1">
              <a:rPr lang="ru-RU" smtClean="0">
                <a:solidFill>
                  <a:prstClr val="black">
                    <a:tint val="75000"/>
                  </a:prstClr>
                </a:solidFill>
              </a:rPr>
              <a:t>15.11.2018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9692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B6160E-718A-41E7-9885-D99545A3D34E}"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47897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B3A352-EAC1-4858-8DEB-C96494863590}" type="datetime1">
              <a:rPr lang="ru-RU" smtClean="0">
                <a:solidFill>
                  <a:prstClr val="black">
                    <a:tint val="75000"/>
                  </a:prstClr>
                </a:solidFill>
              </a:rPr>
              <a:t>15.11.2018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452576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1D8297-C926-4BA3-B157-AFC87A6EB7B9}"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20966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BE3AD7-610B-4D5E-B91D-6E85F916F526}"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074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BF3F8-0E82-4BC1-8517-294FBFD8476D}"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7275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uk-UA" smtClean="0"/>
              <a:t>Образец заголовка</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uk-UA" smtClean="0"/>
              <a:t>Образец текста</a:t>
            </a:r>
          </a:p>
          <a:p>
            <a:pPr lvl="1"/>
            <a:r>
              <a:rPr lang="uk-UA" altLang="uk-UA" smtClean="0"/>
              <a:t>Второй уровень</a:t>
            </a:r>
          </a:p>
          <a:p>
            <a:pPr lvl="2"/>
            <a:r>
              <a:rPr lang="uk-UA" altLang="uk-UA" smtClean="0"/>
              <a:t>Третий уровень</a:t>
            </a:r>
          </a:p>
          <a:p>
            <a:pPr lvl="3"/>
            <a:r>
              <a:rPr lang="uk-UA" altLang="uk-UA" smtClean="0"/>
              <a:t>Четвертый уровень</a:t>
            </a:r>
          </a:p>
          <a:p>
            <a:pPr lvl="4"/>
            <a:r>
              <a:rPr lang="uk-UA" altLang="uk-UA" smtClean="0"/>
              <a:t>Пятый уровень</a:t>
            </a:r>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cs typeface="+mn-cs"/>
              </a:defRPr>
            </a:lvl1pPr>
          </a:lstStyle>
          <a:p>
            <a:pPr fontAlgn="base">
              <a:spcBef>
                <a:spcPct val="0"/>
              </a:spcBef>
              <a:spcAft>
                <a:spcPct val="0"/>
              </a:spcAft>
              <a:defRPr/>
            </a:pPr>
            <a:fld id="{16C33742-A024-4ACC-90E3-1BBAF1E34C25}" type="datetime1">
              <a:rPr lang="ru-RU" smtClean="0"/>
              <a:t>15.11.2018</a:t>
            </a:fld>
            <a:endParaRPr lang="ru-RU"/>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ru-RU"/>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fontAlgn="base">
              <a:spcBef>
                <a:spcPct val="0"/>
              </a:spcBef>
              <a:spcAft>
                <a:spcPct val="0"/>
              </a:spcAft>
              <a:defRPr/>
            </a:pPr>
            <a:fld id="{EDA472A5-2A56-4A9B-959F-8034B28A1F68}" type="slidenum">
              <a:rPr lang="uk-UA"/>
              <a:pPr fontAlgn="base">
                <a:spcBef>
                  <a:spcPct val="0"/>
                </a:spcBef>
                <a:spcAft>
                  <a:spcPct val="0"/>
                </a:spcAft>
                <a:defRPr/>
              </a:pPr>
              <a:t>‹#›</a:t>
            </a:fld>
            <a:endParaRPr lang="uk-UA"/>
          </a:p>
        </p:txBody>
      </p:sp>
    </p:spTree>
    <p:extLst>
      <p:ext uri="{BB962C8B-B14F-4D97-AF65-F5344CB8AC3E}">
        <p14:creationId xmlns:p14="http://schemas.microsoft.com/office/powerpoint/2010/main" val="27440454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defRPr/>
            </a:pPr>
            <a:fld id="{4D98C014-87FC-40ED-B8B9-1B2C3F7C0FB8}" type="datetime1">
              <a:rPr lang="ru-RU" smtClean="0"/>
              <a:t>15.11.2018</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fontAlgn="base">
              <a:spcBef>
                <a:spcPct val="0"/>
              </a:spcBef>
              <a:spcAft>
                <a:spcPct val="0"/>
              </a:spcAft>
              <a:defRPr/>
            </a:pPr>
            <a:fld id="{815450F4-5F0B-439D-BC90-DB917A621F45}"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val="293186467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78DD9-C7B4-48F1-93DE-772169BD8AA4}"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66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87F71-B049-479E-A016-DAB782C6765E}"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09339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9E101-3EE0-4DED-94E0-BDA3EB8E8D03}"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86541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42477-7855-4955-8CC3-A5945AA5AFE8}"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16509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5DE4E-41DD-464C-9E78-9A442C70E309}"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39103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5A4C5-0875-444B-B458-DBCAA958729E}"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24477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40988-C5A5-498F-8F9E-37AFDDF1BFFD}"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14817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6A2F4-00A0-42D4-BD5E-98A8E60A54CE}" type="datetime1">
              <a:rPr lang="ru-RU" smtClean="0">
                <a:solidFill>
                  <a:prstClr val="black">
                    <a:tint val="75000"/>
                  </a:prstClr>
                </a:solidFill>
              </a:rPr>
              <a:t>15.11.2018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05990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18.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8.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10000">
              <a:srgbClr val="FF6633"/>
            </a:gs>
            <a:gs pos="42000">
              <a:srgbClr val="FFFF00"/>
            </a:gs>
            <a:gs pos="82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23528" y="1484784"/>
            <a:ext cx="8568952" cy="3862596"/>
          </a:xfrm>
          <a:prstGeom prst="rect">
            <a:avLst/>
          </a:prstGeom>
          <a:noFill/>
        </p:spPr>
        <p:txBody>
          <a:bodyPr wrap="square" rtlCol="0">
            <a:spAutoFit/>
          </a:bodyPr>
          <a:lstStyle/>
          <a:p>
            <a:pPr algn="ctr"/>
            <a:r>
              <a:rPr lang="uk-UA" sz="4000" b="1" dirty="0" smtClean="0">
                <a:solidFill>
                  <a:prstClr val="black"/>
                </a:solidFill>
                <a:latin typeface="Times New Roman" panose="02020603050405020304" pitchFamily="18" charset="0"/>
                <a:cs typeface="Times New Roman" panose="02020603050405020304" pitchFamily="18" charset="0"/>
              </a:rPr>
              <a:t>СЛАЙДИ</a:t>
            </a:r>
          </a:p>
          <a:p>
            <a:pPr algn="ctr"/>
            <a:r>
              <a:rPr lang="uk-UA" sz="3600" b="1" dirty="0" smtClean="0">
                <a:solidFill>
                  <a:prstClr val="black"/>
                </a:solidFill>
                <a:latin typeface="Times New Roman" panose="02020603050405020304" pitchFamily="18" charset="0"/>
                <a:cs typeface="Times New Roman" panose="02020603050405020304" pitchFamily="18" charset="0"/>
              </a:rPr>
              <a:t>за програмою семінару НААУ:</a:t>
            </a:r>
          </a:p>
          <a:p>
            <a:pPr algn="ctr"/>
            <a:r>
              <a:rPr lang="uk-UA" sz="3600" b="1" dirty="0" smtClean="0">
                <a:solidFill>
                  <a:prstClr val="black"/>
                </a:solidFill>
                <a:latin typeface="Times New Roman" panose="02020603050405020304" pitchFamily="18" charset="0"/>
                <a:cs typeface="Times New Roman" panose="02020603050405020304" pitchFamily="18" charset="0"/>
              </a:rPr>
              <a:t>«Акредитація органів з оцінки відповідності у сфері КТЗ: набутий досвід та процедури акредитації» </a:t>
            </a:r>
          </a:p>
          <a:p>
            <a:pPr algn="r">
              <a:spcBef>
                <a:spcPts val="600"/>
              </a:spcBef>
              <a:spcAft>
                <a:spcPts val="600"/>
              </a:spcAft>
            </a:pPr>
            <a:endParaRPr lang="uk-UA" sz="1000" dirty="0" smtClean="0">
              <a:solidFill>
                <a:prstClr val="black"/>
              </a:solidFill>
              <a:latin typeface="Times New Roman" panose="02020603050405020304" pitchFamily="18" charset="0"/>
              <a:cs typeface="Times New Roman" panose="02020603050405020304" pitchFamily="18" charset="0"/>
            </a:endParaRPr>
          </a:p>
          <a:p>
            <a:pPr algn="r">
              <a:spcBef>
                <a:spcPts val="600"/>
              </a:spcBef>
              <a:spcAft>
                <a:spcPts val="600"/>
              </a:spcAft>
            </a:pPr>
            <a:r>
              <a:rPr lang="uk-UA" sz="3600" b="1" dirty="0" smtClean="0">
                <a:solidFill>
                  <a:schemeClr val="bg1"/>
                </a:solidFill>
                <a:latin typeface="Times New Roman" panose="02020603050405020304" pitchFamily="18" charset="0"/>
                <a:cs typeface="Times New Roman" panose="02020603050405020304" pitchFamily="18" charset="0"/>
              </a:rPr>
              <a:t>16.11.2018</a:t>
            </a:r>
            <a:r>
              <a:rPr lang="uk-UA" sz="3600" b="1" dirty="0" smtClean="0">
                <a:solidFill>
                  <a:prstClr val="black"/>
                </a:solidFill>
                <a:latin typeface="Times New Roman" panose="02020603050405020304" pitchFamily="18" charset="0"/>
                <a:cs typeface="Times New Roman" panose="02020603050405020304" pitchFamily="18" charset="0"/>
              </a:rPr>
              <a:t> </a:t>
            </a:r>
            <a:endParaRPr lang="uk-UA" sz="3600" b="1" dirty="0">
              <a:solidFill>
                <a:prstClr val="black"/>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3" y="34944"/>
            <a:ext cx="956617" cy="89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1</a:t>
            </a:fld>
            <a:endParaRPr lang="ru-RU">
              <a:solidFill>
                <a:prstClr val="black">
                  <a:tint val="75000"/>
                </a:prstClr>
              </a:solidFill>
            </a:endParaRPr>
          </a:p>
        </p:txBody>
      </p:sp>
    </p:spTree>
    <p:extLst>
      <p:ext uri="{BB962C8B-B14F-4D97-AF65-F5344CB8AC3E}">
        <p14:creationId xmlns:p14="http://schemas.microsoft.com/office/powerpoint/2010/main" val="233323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1760" y="332656"/>
            <a:ext cx="5040560" cy="729430"/>
          </a:xfrm>
          <a:prstGeom prst="rect">
            <a:avLst/>
          </a:prstGeom>
          <a:noFill/>
        </p:spPr>
        <p:txBody>
          <a:bodyPr wrap="square" rtlCol="0">
            <a:spAutoFit/>
          </a:bodyPr>
          <a:lstStyle/>
          <a:p>
            <a:pPr>
              <a:lnSpc>
                <a:spcPct val="115000"/>
              </a:lnSpc>
              <a:spcAft>
                <a:spcPts val="1000"/>
              </a:spcAft>
            </a:pPr>
            <a:r>
              <a:rPr lang="uk-UA" b="1" dirty="0" smtClean="0">
                <a:solidFill>
                  <a:prstClr val="black"/>
                </a:solidFill>
                <a:latin typeface="Times New Roman"/>
                <a:ea typeface="Times New Roman"/>
              </a:rPr>
              <a:t>Статус </a:t>
            </a:r>
            <a:r>
              <a:rPr lang="uk-UA" b="1" dirty="0">
                <a:solidFill>
                  <a:prstClr val="black"/>
                </a:solidFill>
                <a:latin typeface="Times New Roman"/>
                <a:ea typeface="Times New Roman"/>
              </a:rPr>
              <a:t>Угоди 1958 року, доданих Правил ООН та змін до </a:t>
            </a:r>
            <a:r>
              <a:rPr lang="uk-UA" b="1" dirty="0" smtClean="0">
                <a:solidFill>
                  <a:prstClr val="black"/>
                </a:solidFill>
                <a:latin typeface="Times New Roman"/>
                <a:ea typeface="Times New Roman"/>
              </a:rPr>
              <a:t>них. Перегляд </a:t>
            </a:r>
            <a:r>
              <a:rPr lang="uk-UA" b="1" dirty="0">
                <a:solidFill>
                  <a:prstClr val="black"/>
                </a:solidFill>
                <a:latin typeface="Times New Roman"/>
                <a:ea typeface="Times New Roman"/>
              </a:rPr>
              <a:t>26</a:t>
            </a:r>
            <a:endParaRPr lang="uk-UA" dirty="0">
              <a:solidFill>
                <a:prstClr val="black"/>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44" y="1085361"/>
            <a:ext cx="8280920" cy="530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81578" y="6095534"/>
            <a:ext cx="600064" cy="584775"/>
          </a:xfrm>
          <a:prstGeom prst="rect">
            <a:avLst/>
          </a:prstGeom>
          <a:noFill/>
        </p:spPr>
        <p:txBody>
          <a:bodyPr wrap="square" rtlCol="0">
            <a:spAutoFit/>
          </a:bodyPr>
          <a:lstStyle/>
          <a:p>
            <a:r>
              <a:rPr lang="uk-UA" sz="3200" b="1" dirty="0" smtClean="0">
                <a:solidFill>
                  <a:prstClr val="black"/>
                </a:solidFill>
                <a:latin typeface="Times New Roman" panose="02020603050405020304" pitchFamily="18" charset="0"/>
                <a:cs typeface="Times New Roman" panose="02020603050405020304" pitchFamily="18" charset="0"/>
              </a:rPr>
              <a:t>10</a:t>
            </a:r>
            <a:endParaRPr lang="uk-UA" sz="3200" b="1" dirty="0">
              <a:solidFill>
                <a:prstClr val="black"/>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0" y="1317"/>
            <a:ext cx="10001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37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3998" y="426082"/>
            <a:ext cx="6840760" cy="369332"/>
          </a:xfrm>
          <a:prstGeom prst="rect">
            <a:avLst/>
          </a:prstGeom>
          <a:noFill/>
        </p:spPr>
        <p:txBody>
          <a:bodyPr wrap="square" rtlCol="0">
            <a:spAutoFit/>
          </a:bodyPr>
          <a:lstStyle/>
          <a:p>
            <a:r>
              <a:rPr lang="uk-UA" b="1" dirty="0">
                <a:solidFill>
                  <a:prstClr val="black"/>
                </a:solidFill>
                <a:latin typeface="Times New Roman"/>
                <a:ea typeface="Calibri"/>
              </a:rPr>
              <a:t>Статус Угоди 1997 року та Правил, доданих до </a:t>
            </a:r>
            <a:r>
              <a:rPr lang="uk-UA" b="1" dirty="0" smtClean="0">
                <a:solidFill>
                  <a:prstClr val="black"/>
                </a:solidFill>
                <a:latin typeface="Times New Roman"/>
                <a:ea typeface="Calibri"/>
              </a:rPr>
              <a:t>неї. Перегляд 10</a:t>
            </a:r>
            <a:endParaRPr lang="uk-UA" dirty="0">
              <a:solidFill>
                <a:prstClr val="black"/>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908720"/>
            <a:ext cx="6264696" cy="455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 y="0"/>
            <a:ext cx="10001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B19B0651-EE4F-4900-A07F-96A6BFA9D0F0}" type="slidenum">
              <a:rPr lang="ru-RU" sz="3200" b="1" smtClean="0">
                <a:solidFill>
                  <a:schemeClr val="tx1"/>
                </a:solidFill>
                <a:latin typeface="Times New Roman" panose="02020603050405020304" pitchFamily="18" charset="0"/>
                <a:cs typeface="Times New Roman" panose="02020603050405020304" pitchFamily="18" charset="0"/>
              </a:rPr>
              <a:pPr/>
              <a:t>11</a:t>
            </a:fld>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28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23850" y="333375"/>
            <a:ext cx="8497888" cy="5399088"/>
            <a:chOff x="323850" y="333375"/>
            <a:chExt cx="8497888" cy="5399088"/>
          </a:xfrm>
        </p:grpSpPr>
        <p:sp>
          <p:nvSpPr>
            <p:cNvPr id="459778" name="Rectangle 4"/>
            <p:cNvSpPr>
              <a:spLocks noChangeArrowheads="1"/>
            </p:cNvSpPr>
            <p:nvPr/>
          </p:nvSpPr>
          <p:spPr bwMode="auto">
            <a:xfrm>
              <a:off x="2700338" y="333375"/>
              <a:ext cx="3455987" cy="792163"/>
            </a:xfrm>
            <a:prstGeom prst="rect">
              <a:avLst/>
            </a:prstGeom>
            <a:solidFill>
              <a:srgbClr val="FFC000"/>
            </a:solidFill>
            <a:ln w="952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2400" dirty="0">
                  <a:solidFill>
                    <a:srgbClr val="000000"/>
                  </a:solidFill>
                  <a:latin typeface="Times New Roman" pitchFamily="18" charset="0"/>
                </a:rPr>
                <a:t>Що необхідно перевірити</a:t>
              </a:r>
              <a:endParaRPr lang="ru-RU" altLang="ru-RU" sz="2400" dirty="0">
                <a:solidFill>
                  <a:srgbClr val="000000"/>
                </a:solidFill>
                <a:latin typeface="Times New Roman" pitchFamily="18" charset="0"/>
              </a:endParaRPr>
            </a:p>
          </p:txBody>
        </p:sp>
        <p:sp>
          <p:nvSpPr>
            <p:cNvPr id="459779" name="Rectangle 5"/>
            <p:cNvSpPr>
              <a:spLocks noChangeArrowheads="1"/>
            </p:cNvSpPr>
            <p:nvPr/>
          </p:nvSpPr>
          <p:spPr bwMode="auto">
            <a:xfrm>
              <a:off x="323850" y="1735138"/>
              <a:ext cx="2016125" cy="614362"/>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800" b="1">
                  <a:solidFill>
                    <a:srgbClr val="000000"/>
                  </a:solidFill>
                  <a:latin typeface="Times New Roman" pitchFamily="18" charset="0"/>
                </a:rPr>
                <a:t>Склад конструкції</a:t>
              </a:r>
            </a:p>
            <a:p>
              <a:pPr algn="ctr" eaLnBrk="1" hangingPunct="1">
                <a:spcBef>
                  <a:spcPct val="0"/>
                </a:spcBef>
                <a:buFontTx/>
                <a:buNone/>
              </a:pPr>
              <a:r>
                <a:rPr lang="uk-UA" altLang="ru-RU" sz="1800" b="1">
                  <a:solidFill>
                    <a:srgbClr val="000000"/>
                  </a:solidFill>
                  <a:latin typeface="Times New Roman" pitchFamily="18" charset="0"/>
                </a:rPr>
                <a:t>(ідентифікація)</a:t>
              </a:r>
              <a:endParaRPr lang="ru-RU" altLang="ru-RU" sz="1800" b="1">
                <a:solidFill>
                  <a:srgbClr val="000000"/>
                </a:solidFill>
                <a:latin typeface="Times New Roman" pitchFamily="18" charset="0"/>
              </a:endParaRPr>
            </a:p>
          </p:txBody>
        </p:sp>
        <p:grpSp>
          <p:nvGrpSpPr>
            <p:cNvPr id="459780" name="Group 21"/>
            <p:cNvGrpSpPr>
              <a:grpSpLocks/>
            </p:cNvGrpSpPr>
            <p:nvPr/>
          </p:nvGrpSpPr>
          <p:grpSpPr bwMode="auto">
            <a:xfrm>
              <a:off x="2490787" y="1555750"/>
              <a:ext cx="3762375" cy="3776663"/>
              <a:chOff x="86" y="1602"/>
              <a:chExt cx="2370" cy="1848"/>
            </a:xfrm>
          </p:grpSpPr>
          <p:sp>
            <p:nvSpPr>
              <p:cNvPr id="459795" name="Rectangle 6"/>
              <p:cNvSpPr>
                <a:spLocks noChangeArrowheads="1"/>
              </p:cNvSpPr>
              <p:nvPr/>
            </p:nvSpPr>
            <p:spPr bwMode="auto">
              <a:xfrm>
                <a:off x="91" y="1602"/>
                <a:ext cx="2365" cy="40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800" b="1">
                    <a:solidFill>
                      <a:srgbClr val="000000"/>
                    </a:solidFill>
                    <a:latin typeface="Times New Roman" pitchFamily="18" charset="0"/>
                  </a:rPr>
                  <a:t>Основне</a:t>
                </a:r>
                <a:endParaRPr lang="ru-RU" altLang="ru-RU" sz="1800" b="1">
                  <a:solidFill>
                    <a:srgbClr val="000000"/>
                  </a:solidFill>
                  <a:latin typeface="Times New Roman" pitchFamily="18" charset="0"/>
                </a:endParaRPr>
              </a:p>
            </p:txBody>
          </p:sp>
          <p:sp>
            <p:nvSpPr>
              <p:cNvPr id="459796" name="Rectangle 7"/>
              <p:cNvSpPr>
                <a:spLocks noChangeArrowheads="1"/>
              </p:cNvSpPr>
              <p:nvPr/>
            </p:nvSpPr>
            <p:spPr bwMode="auto">
              <a:xfrm>
                <a:off x="91" y="2006"/>
                <a:ext cx="1252" cy="2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Гальмові системи</a:t>
                </a:r>
              </a:p>
              <a:p>
                <a:pPr algn="ctr" eaLnBrk="1" hangingPunct="1">
                  <a:spcBef>
                    <a:spcPct val="0"/>
                  </a:spcBef>
                  <a:buFontTx/>
                  <a:buNone/>
                </a:pPr>
                <a:r>
                  <a:rPr lang="uk-UA" altLang="ru-RU" sz="1600">
                    <a:solidFill>
                      <a:srgbClr val="000000"/>
                    </a:solidFill>
                    <a:latin typeface="Times New Roman" pitchFamily="18" charset="0"/>
                  </a:rPr>
                  <a:t>(РГС, СГС, ЗГС, ДГС)</a:t>
                </a:r>
                <a:endParaRPr lang="ru-RU" altLang="ru-RU" sz="1600">
                  <a:solidFill>
                    <a:srgbClr val="000000"/>
                  </a:solidFill>
                  <a:latin typeface="Times New Roman" pitchFamily="18" charset="0"/>
                </a:endParaRPr>
              </a:p>
            </p:txBody>
          </p:sp>
          <p:sp>
            <p:nvSpPr>
              <p:cNvPr id="459797" name="Rectangle 8"/>
              <p:cNvSpPr>
                <a:spLocks noChangeArrowheads="1"/>
              </p:cNvSpPr>
              <p:nvPr/>
            </p:nvSpPr>
            <p:spPr bwMode="auto">
              <a:xfrm>
                <a:off x="89" y="2295"/>
                <a:ext cx="1252" cy="16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Система кермування</a:t>
                </a:r>
                <a:endParaRPr lang="ru-RU" altLang="ru-RU" sz="1600">
                  <a:solidFill>
                    <a:srgbClr val="000000"/>
                  </a:solidFill>
                  <a:latin typeface="Times New Roman" pitchFamily="18" charset="0"/>
                </a:endParaRPr>
              </a:p>
            </p:txBody>
          </p:sp>
          <p:sp>
            <p:nvSpPr>
              <p:cNvPr id="459798" name="Rectangle 9"/>
              <p:cNvSpPr>
                <a:spLocks noChangeArrowheads="1"/>
              </p:cNvSpPr>
              <p:nvPr/>
            </p:nvSpPr>
            <p:spPr bwMode="auto">
              <a:xfrm>
                <a:off x="86" y="2509"/>
                <a:ext cx="1235" cy="1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Оглядовість</a:t>
                </a:r>
                <a:endParaRPr lang="ru-RU" altLang="ru-RU" sz="1600">
                  <a:solidFill>
                    <a:srgbClr val="000000"/>
                  </a:solidFill>
                  <a:latin typeface="Times New Roman" pitchFamily="18" charset="0"/>
                </a:endParaRPr>
              </a:p>
            </p:txBody>
          </p:sp>
          <p:sp>
            <p:nvSpPr>
              <p:cNvPr id="459799" name="Rectangle 10"/>
              <p:cNvSpPr>
                <a:spLocks noChangeArrowheads="1"/>
              </p:cNvSpPr>
              <p:nvPr/>
            </p:nvSpPr>
            <p:spPr bwMode="auto">
              <a:xfrm>
                <a:off x="86" y="2746"/>
                <a:ext cx="1236" cy="21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Зовнішні світлові прилади</a:t>
                </a:r>
                <a:endParaRPr lang="ru-RU" altLang="ru-RU" sz="1600">
                  <a:solidFill>
                    <a:srgbClr val="000000"/>
                  </a:solidFill>
                  <a:latin typeface="Times New Roman" pitchFamily="18" charset="0"/>
                </a:endParaRPr>
              </a:p>
            </p:txBody>
          </p:sp>
          <p:sp>
            <p:nvSpPr>
              <p:cNvPr id="459800" name="Rectangle 11"/>
              <p:cNvSpPr>
                <a:spLocks noChangeArrowheads="1"/>
              </p:cNvSpPr>
              <p:nvPr/>
            </p:nvSpPr>
            <p:spPr bwMode="auto">
              <a:xfrm>
                <a:off x="86" y="2993"/>
                <a:ext cx="1236" cy="2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ПШ, колеса</a:t>
                </a:r>
                <a:endParaRPr lang="ru-RU" altLang="ru-RU" sz="1600">
                  <a:solidFill>
                    <a:srgbClr val="000000"/>
                  </a:solidFill>
                  <a:latin typeface="Times New Roman" pitchFamily="18" charset="0"/>
                </a:endParaRPr>
              </a:p>
            </p:txBody>
          </p:sp>
          <p:sp>
            <p:nvSpPr>
              <p:cNvPr id="459801" name="Rectangle 12"/>
              <p:cNvSpPr>
                <a:spLocks noChangeArrowheads="1"/>
              </p:cNvSpPr>
              <p:nvPr/>
            </p:nvSpPr>
            <p:spPr bwMode="auto">
              <a:xfrm>
                <a:off x="91" y="3239"/>
                <a:ext cx="1236" cy="21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Спалини, звук, вимоги</a:t>
                </a:r>
                <a:endParaRPr lang="ru-RU" altLang="ru-RU" sz="1600">
                  <a:solidFill>
                    <a:srgbClr val="000000"/>
                  </a:solidFill>
                  <a:latin typeface="Times New Roman" pitchFamily="18" charset="0"/>
                </a:endParaRPr>
              </a:p>
            </p:txBody>
          </p:sp>
          <p:sp>
            <p:nvSpPr>
              <p:cNvPr id="459802" name="Rectangle 13"/>
              <p:cNvSpPr>
                <a:spLocks noChangeArrowheads="1"/>
              </p:cNvSpPr>
              <p:nvPr/>
            </p:nvSpPr>
            <p:spPr bwMode="auto">
              <a:xfrm>
                <a:off x="1322" y="2006"/>
                <a:ext cx="1134" cy="14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Інше: вмісність, бампери, ЗЗП, БЗП, рама, буксир. пристрої, зап. колесо, силову передачу, мости, осі, підвіски, зчіпне приладдя сполуки КТЗ, інше устатковання</a:t>
                </a:r>
                <a:endParaRPr lang="ru-RU" altLang="ru-RU" sz="1600">
                  <a:solidFill>
                    <a:srgbClr val="000000"/>
                  </a:solidFill>
                  <a:latin typeface="Times New Roman" pitchFamily="18" charset="0"/>
                </a:endParaRPr>
              </a:p>
            </p:txBody>
          </p:sp>
        </p:grpSp>
        <p:sp>
          <p:nvSpPr>
            <p:cNvPr id="459781" name="Rectangle 14"/>
            <p:cNvSpPr>
              <a:spLocks noChangeArrowheads="1"/>
            </p:cNvSpPr>
            <p:nvPr/>
          </p:nvSpPr>
          <p:spPr bwMode="auto">
            <a:xfrm>
              <a:off x="6516688" y="1735138"/>
              <a:ext cx="2305050" cy="61277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800" b="1">
                  <a:solidFill>
                    <a:srgbClr val="000000"/>
                  </a:solidFill>
                  <a:latin typeface="Times New Roman" pitchFamily="18" charset="0"/>
                </a:rPr>
                <a:t>Додаткове</a:t>
              </a:r>
              <a:endParaRPr lang="ru-RU" altLang="ru-RU" sz="1800" b="1">
                <a:solidFill>
                  <a:srgbClr val="000000"/>
                </a:solidFill>
                <a:latin typeface="Times New Roman" pitchFamily="18" charset="0"/>
              </a:endParaRPr>
            </a:p>
          </p:txBody>
        </p:sp>
        <p:sp>
          <p:nvSpPr>
            <p:cNvPr id="459782" name="Rectangle 15"/>
            <p:cNvSpPr>
              <a:spLocks noChangeArrowheads="1"/>
            </p:cNvSpPr>
            <p:nvPr/>
          </p:nvSpPr>
          <p:spPr bwMode="auto">
            <a:xfrm>
              <a:off x="6516688" y="2420938"/>
              <a:ext cx="2303462"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dirty="0" smtClean="0">
                  <a:solidFill>
                    <a:srgbClr val="000000"/>
                  </a:solidFill>
                  <a:latin typeface="Times New Roman" pitchFamily="18" charset="0"/>
                </a:rPr>
                <a:t>Шкільні </a:t>
              </a:r>
              <a:r>
                <a:rPr lang="uk-UA" altLang="ru-RU" sz="1600" dirty="0">
                  <a:solidFill>
                    <a:srgbClr val="000000"/>
                  </a:solidFill>
                  <a:latin typeface="Times New Roman" pitchFamily="18" charset="0"/>
                </a:rPr>
                <a:t>автобуси, </a:t>
              </a:r>
            </a:p>
            <a:p>
              <a:pPr algn="ctr" eaLnBrk="1" hangingPunct="1">
                <a:spcBef>
                  <a:spcPct val="0"/>
                </a:spcBef>
                <a:buFontTx/>
                <a:buNone/>
              </a:pPr>
              <a:r>
                <a:rPr lang="uk-UA" altLang="ru-RU" sz="1600" dirty="0">
                  <a:solidFill>
                    <a:srgbClr val="000000"/>
                  </a:solidFill>
                  <a:latin typeface="Times New Roman" pitchFamily="18" charset="0"/>
                </a:rPr>
                <a:t>ДСТУ 7013</a:t>
              </a:r>
              <a:endParaRPr lang="ru-RU" altLang="ru-RU" sz="1600" dirty="0">
                <a:solidFill>
                  <a:srgbClr val="000000"/>
                </a:solidFill>
                <a:latin typeface="Times New Roman" pitchFamily="18" charset="0"/>
              </a:endParaRPr>
            </a:p>
          </p:txBody>
        </p:sp>
        <p:sp>
          <p:nvSpPr>
            <p:cNvPr id="459783" name="Rectangle 16"/>
            <p:cNvSpPr>
              <a:spLocks noChangeArrowheads="1"/>
            </p:cNvSpPr>
            <p:nvPr/>
          </p:nvSpPr>
          <p:spPr bwMode="auto">
            <a:xfrm>
              <a:off x="6516688" y="2938463"/>
              <a:ext cx="2303462" cy="471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dirty="0">
                  <a:solidFill>
                    <a:srgbClr val="000000"/>
                  </a:solidFill>
                  <a:latin typeface="Times New Roman" pitchFamily="18" charset="0"/>
                </a:rPr>
                <a:t>Автобуси для </a:t>
              </a:r>
              <a:r>
                <a:rPr lang="uk-UA" altLang="ru-RU" sz="1600" dirty="0" smtClean="0">
                  <a:solidFill>
                    <a:srgbClr val="000000"/>
                  </a:solidFill>
                  <a:latin typeface="Times New Roman" pitchFamily="18" charset="0"/>
                </a:rPr>
                <a:t>інвалідів, </a:t>
              </a:r>
              <a:endParaRPr lang="uk-UA" altLang="ru-RU" sz="1600" dirty="0">
                <a:solidFill>
                  <a:srgbClr val="000000"/>
                </a:solidFill>
                <a:latin typeface="Times New Roman" pitchFamily="18" charset="0"/>
              </a:endParaRPr>
            </a:p>
            <a:p>
              <a:pPr algn="ctr" eaLnBrk="1" hangingPunct="1">
                <a:spcBef>
                  <a:spcPct val="0"/>
                </a:spcBef>
                <a:buFontTx/>
                <a:buNone/>
              </a:pPr>
              <a:r>
                <a:rPr lang="uk-UA" altLang="ru-RU" sz="1600" dirty="0">
                  <a:solidFill>
                    <a:srgbClr val="000000"/>
                  </a:solidFill>
                  <a:latin typeface="Times New Roman" pitchFamily="18" charset="0"/>
                </a:rPr>
                <a:t>ДТСУ/ГОСТ 30478</a:t>
              </a:r>
              <a:endParaRPr lang="ru-RU" altLang="ru-RU" sz="1600" dirty="0">
                <a:solidFill>
                  <a:srgbClr val="000000"/>
                </a:solidFill>
                <a:latin typeface="Times New Roman" pitchFamily="18" charset="0"/>
              </a:endParaRPr>
            </a:p>
          </p:txBody>
        </p:sp>
        <p:sp>
          <p:nvSpPr>
            <p:cNvPr id="459784" name="Rectangle 17"/>
            <p:cNvSpPr>
              <a:spLocks noChangeArrowheads="1"/>
            </p:cNvSpPr>
            <p:nvPr/>
          </p:nvSpPr>
          <p:spPr bwMode="auto">
            <a:xfrm>
              <a:off x="6516688" y="3500438"/>
              <a:ext cx="2303462" cy="3937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Таксі категорій М1</a:t>
              </a:r>
              <a:endParaRPr lang="ru-RU" altLang="ru-RU" sz="1600">
                <a:solidFill>
                  <a:srgbClr val="000000"/>
                </a:solidFill>
                <a:latin typeface="Times New Roman" pitchFamily="18" charset="0"/>
              </a:endParaRPr>
            </a:p>
          </p:txBody>
        </p:sp>
        <p:sp>
          <p:nvSpPr>
            <p:cNvPr id="459785" name="Rectangle 18"/>
            <p:cNvSpPr>
              <a:spLocks noChangeArrowheads="1"/>
            </p:cNvSpPr>
            <p:nvPr/>
          </p:nvSpPr>
          <p:spPr bwMode="auto">
            <a:xfrm>
              <a:off x="6518276" y="4005065"/>
              <a:ext cx="2303462" cy="4804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dirty="0" err="1" smtClean="0">
                  <a:solidFill>
                    <a:srgbClr val="000000"/>
                  </a:solidFill>
                  <a:latin typeface="Times New Roman" pitchFamily="18" charset="0"/>
                </a:rPr>
                <a:t>Саніт</a:t>
              </a:r>
              <a:r>
                <a:rPr lang="uk-UA" altLang="ru-RU" sz="1600" dirty="0" smtClean="0">
                  <a:solidFill>
                    <a:srgbClr val="000000"/>
                  </a:solidFill>
                  <a:latin typeface="Times New Roman" pitchFamily="18" charset="0"/>
                </a:rPr>
                <a:t>. транспорт, </a:t>
              </a:r>
            </a:p>
            <a:p>
              <a:pPr algn="ctr" eaLnBrk="1" hangingPunct="1">
                <a:spcBef>
                  <a:spcPct val="0"/>
                </a:spcBef>
                <a:buFontTx/>
                <a:buNone/>
              </a:pPr>
              <a:r>
                <a:rPr lang="uk-UA" altLang="ru-RU" sz="1600" dirty="0" smtClean="0">
                  <a:solidFill>
                    <a:srgbClr val="000000"/>
                  </a:solidFill>
                  <a:latin typeface="Times New Roman" pitchFamily="18" charset="0"/>
                </a:rPr>
                <a:t>ДСТУ </a:t>
              </a:r>
              <a:r>
                <a:rPr lang="uk-UA" altLang="ru-RU" sz="1600" dirty="0">
                  <a:solidFill>
                    <a:srgbClr val="000000"/>
                  </a:solidFill>
                  <a:latin typeface="Times New Roman" pitchFamily="18" charset="0"/>
                </a:rPr>
                <a:t>7032</a:t>
              </a:r>
              <a:endParaRPr lang="ru-RU" altLang="ru-RU" sz="1600" dirty="0">
                <a:solidFill>
                  <a:srgbClr val="000000"/>
                </a:solidFill>
                <a:latin typeface="Times New Roman" pitchFamily="18" charset="0"/>
              </a:endParaRPr>
            </a:p>
          </p:txBody>
        </p:sp>
        <p:sp>
          <p:nvSpPr>
            <p:cNvPr id="459786" name="Rectangle 19"/>
            <p:cNvSpPr>
              <a:spLocks noChangeArrowheads="1"/>
            </p:cNvSpPr>
            <p:nvPr/>
          </p:nvSpPr>
          <p:spPr bwMode="auto">
            <a:xfrm>
              <a:off x="6516688" y="4508500"/>
              <a:ext cx="2303462" cy="592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Великогабаритні, великовагові КТЗ</a:t>
              </a:r>
              <a:endParaRPr lang="ru-RU" altLang="ru-RU" sz="1600">
                <a:solidFill>
                  <a:srgbClr val="000000"/>
                </a:solidFill>
                <a:latin typeface="Times New Roman" pitchFamily="18" charset="0"/>
              </a:endParaRPr>
            </a:p>
          </p:txBody>
        </p:sp>
        <p:sp>
          <p:nvSpPr>
            <p:cNvPr id="459787" name="Rectangle 20"/>
            <p:cNvSpPr>
              <a:spLocks noChangeArrowheads="1"/>
            </p:cNvSpPr>
            <p:nvPr/>
          </p:nvSpPr>
          <p:spPr bwMode="auto">
            <a:xfrm>
              <a:off x="6518275" y="5229225"/>
              <a:ext cx="2303463" cy="503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КТЗ для перевезення небезпечних вантажів</a:t>
              </a:r>
              <a:endParaRPr lang="ru-RU" altLang="ru-RU" sz="1600">
                <a:solidFill>
                  <a:srgbClr val="000000"/>
                </a:solidFill>
                <a:latin typeface="Times New Roman" pitchFamily="18" charset="0"/>
              </a:endParaRPr>
            </a:p>
          </p:txBody>
        </p:sp>
        <p:sp>
          <p:nvSpPr>
            <p:cNvPr id="30733" name="Line 22"/>
            <p:cNvSpPr>
              <a:spLocks noChangeShapeType="1"/>
            </p:cNvSpPr>
            <p:nvPr/>
          </p:nvSpPr>
          <p:spPr bwMode="auto">
            <a:xfrm flipV="1">
              <a:off x="1484313" y="1376363"/>
              <a:ext cx="0" cy="358775"/>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30734" name="Line 23"/>
            <p:cNvSpPr>
              <a:spLocks noChangeShapeType="1"/>
            </p:cNvSpPr>
            <p:nvPr/>
          </p:nvSpPr>
          <p:spPr bwMode="auto">
            <a:xfrm flipV="1">
              <a:off x="7793038" y="1376363"/>
              <a:ext cx="0" cy="358775"/>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30735" name="Line 24"/>
            <p:cNvSpPr>
              <a:spLocks noChangeShapeType="1"/>
            </p:cNvSpPr>
            <p:nvPr/>
          </p:nvSpPr>
          <p:spPr bwMode="auto">
            <a:xfrm flipV="1">
              <a:off x="4427538" y="1376363"/>
              <a:ext cx="0" cy="179387"/>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30736" name="Line 25"/>
            <p:cNvSpPr>
              <a:spLocks noChangeShapeType="1"/>
            </p:cNvSpPr>
            <p:nvPr/>
          </p:nvSpPr>
          <p:spPr bwMode="auto">
            <a:xfrm>
              <a:off x="1476375" y="1376363"/>
              <a:ext cx="6335713"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30737" name="Line 26"/>
            <p:cNvSpPr>
              <a:spLocks noChangeShapeType="1"/>
            </p:cNvSpPr>
            <p:nvPr/>
          </p:nvSpPr>
          <p:spPr bwMode="auto">
            <a:xfrm flipH="1" flipV="1">
              <a:off x="4427538" y="1125538"/>
              <a:ext cx="0" cy="250825"/>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grpSp>
      <p:sp>
        <p:nvSpPr>
          <p:cNvPr id="391185" name="Номер слайда 1"/>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C33260D-A6AA-4516-9CF9-51FA836AE35C}" type="slidenum">
              <a:rPr lang="ru-RU" altLang="uk-UA" sz="3200" b="1"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defRPr/>
              </a:pPr>
              <a:t>12</a:t>
            </a:fld>
            <a:endParaRPr lang="ru-RU" altLang="uk-UA" sz="3200" b="1" dirty="0" smtClean="0">
              <a:solidFill>
                <a:srgbClr val="000000"/>
              </a:solidFill>
              <a:latin typeface="Times New Roman" panose="02020603050405020304" pitchFamily="18" charset="0"/>
              <a:cs typeface="Times New Roman" panose="02020603050405020304" pitchFamily="18" charset="0"/>
            </a:endParaRPr>
          </a:p>
        </p:txBody>
      </p:sp>
      <p:pic>
        <p:nvPicPr>
          <p:cNvPr id="459794"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518368"/>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4B81BE4-9D6A-4BB8-9016-9C337DC3B02F}" type="slidenum">
              <a:rPr lang="ru-RU" altLang="uk-UA" b="1" smtClean="0">
                <a:solidFill>
                  <a:prstClr val="black"/>
                </a:solidFill>
                <a:latin typeface="Times New Roman" panose="02020603050405020304" pitchFamily="18" charset="0"/>
                <a:cs typeface="Times New Roman" pitchFamily="18" charset="0"/>
              </a:rPr>
              <a:pPr eaLnBrk="1" hangingPunct="1">
                <a:spcBef>
                  <a:spcPct val="0"/>
                </a:spcBef>
                <a:buFontTx/>
                <a:buNone/>
              </a:pPr>
              <a:t>13</a:t>
            </a:fld>
            <a:endParaRPr lang="ru-RU" altLang="uk-UA" b="1" dirty="0" smtClean="0">
              <a:solidFill>
                <a:prstClr val="black"/>
              </a:solidFill>
              <a:latin typeface="Times New Roman" pitchFamily="18" charset="0"/>
              <a:cs typeface="Times New Roman" pitchFamily="18" charset="0"/>
            </a:endParaRPr>
          </a:p>
        </p:txBody>
      </p:sp>
      <p:sp>
        <p:nvSpPr>
          <p:cNvPr id="3" name="TextBox 2"/>
          <p:cNvSpPr txBox="1"/>
          <p:nvPr/>
        </p:nvSpPr>
        <p:spPr>
          <a:xfrm>
            <a:off x="323528" y="332656"/>
            <a:ext cx="8496944" cy="5016758"/>
          </a:xfrm>
          <a:prstGeom prst="rect">
            <a:avLst/>
          </a:prstGeom>
          <a:solidFill>
            <a:srgbClr val="FFC000">
              <a:alpha val="33000"/>
            </a:srgbClr>
          </a:solidFill>
        </p:spPr>
        <p:txBody>
          <a:bodyPr>
            <a:spAutoFit/>
          </a:bodyPr>
          <a:lstStyle/>
          <a:p>
            <a:pPr algn="ctr">
              <a:defRPr/>
            </a:pPr>
            <a:r>
              <a:rPr lang="uk-UA" sz="4000" b="1" dirty="0">
                <a:solidFill>
                  <a:srgbClr val="FF0000"/>
                </a:solidFill>
                <a:latin typeface="Times New Roman"/>
                <a:ea typeface="Calibri"/>
              </a:rPr>
              <a:t>Вимоги</a:t>
            </a:r>
          </a:p>
          <a:p>
            <a:pPr algn="ctr">
              <a:defRPr/>
            </a:pPr>
            <a:r>
              <a:rPr lang="uk-UA" sz="4000" b="1" dirty="0">
                <a:solidFill>
                  <a:srgbClr val="FF0000"/>
                </a:solidFill>
                <a:latin typeface="Times New Roman"/>
                <a:ea typeface="Calibri"/>
              </a:rPr>
              <a:t>до перевірки конструкції та технічного стану КТЗ,</a:t>
            </a:r>
          </a:p>
          <a:p>
            <a:pPr algn="ctr">
              <a:defRPr/>
            </a:pPr>
            <a:r>
              <a:rPr lang="uk-UA" sz="4000" b="1" dirty="0">
                <a:solidFill>
                  <a:srgbClr val="FF0000"/>
                </a:solidFill>
                <a:latin typeface="Times New Roman"/>
                <a:ea typeface="Calibri"/>
              </a:rPr>
              <a:t>методи такої перевірки</a:t>
            </a:r>
            <a:r>
              <a:rPr lang="uk-UA" sz="4000" dirty="0">
                <a:solidFill>
                  <a:prstClr val="black"/>
                </a:solidFill>
                <a:latin typeface="Times New Roman"/>
                <a:ea typeface="Calibri"/>
              </a:rPr>
              <a:t>, </a:t>
            </a:r>
          </a:p>
          <a:p>
            <a:pPr algn="ctr">
              <a:defRPr/>
            </a:pPr>
            <a:r>
              <a:rPr lang="uk-UA" sz="3200" dirty="0">
                <a:solidFill>
                  <a:prstClr val="black"/>
                </a:solidFill>
                <a:latin typeface="Times New Roman"/>
                <a:ea typeface="Calibri"/>
              </a:rPr>
              <a:t>затверджені наказом Міністерства інфраструктури України</a:t>
            </a:r>
          </a:p>
          <a:p>
            <a:pPr algn="ctr">
              <a:defRPr/>
            </a:pPr>
            <a:r>
              <a:rPr lang="uk-UA" sz="3200" dirty="0">
                <a:solidFill>
                  <a:prstClr val="black"/>
                </a:solidFill>
                <a:latin typeface="Times New Roman"/>
                <a:ea typeface="Calibri"/>
              </a:rPr>
              <a:t>від </a:t>
            </a:r>
            <a:r>
              <a:rPr lang="uk-UA" sz="3200" dirty="0">
                <a:solidFill>
                  <a:prstClr val="black"/>
                </a:solidFill>
                <a:highlight>
                  <a:srgbClr val="FFFF00"/>
                </a:highlight>
                <a:latin typeface="Times New Roman"/>
                <a:ea typeface="Calibri"/>
              </a:rPr>
              <a:t>26 листопада 2012 року №</a:t>
            </a:r>
            <a:r>
              <a:rPr lang="uk-UA" sz="3200" dirty="0">
                <a:solidFill>
                  <a:prstClr val="black"/>
                </a:solidFill>
                <a:latin typeface="Times New Roman"/>
                <a:ea typeface="Calibri"/>
              </a:rPr>
              <a:t> </a:t>
            </a:r>
            <a:r>
              <a:rPr lang="uk-UA" sz="3200" b="1" dirty="0">
                <a:solidFill>
                  <a:prstClr val="black"/>
                </a:solidFill>
                <a:highlight>
                  <a:srgbClr val="FFFF00"/>
                </a:highlight>
                <a:latin typeface="Times New Roman"/>
                <a:ea typeface="Calibri"/>
              </a:rPr>
              <a:t>710</a:t>
            </a:r>
            <a:r>
              <a:rPr lang="uk-UA" sz="3200" dirty="0">
                <a:solidFill>
                  <a:prstClr val="black"/>
                </a:solidFill>
                <a:latin typeface="Times New Roman"/>
                <a:ea typeface="Calibri"/>
              </a:rPr>
              <a:t>,</a:t>
            </a:r>
          </a:p>
          <a:p>
            <a:pPr algn="ctr">
              <a:defRPr/>
            </a:pPr>
            <a:r>
              <a:rPr lang="uk-UA" sz="3200" dirty="0">
                <a:solidFill>
                  <a:prstClr val="black"/>
                </a:solidFill>
                <a:latin typeface="Times New Roman"/>
                <a:ea typeface="Calibri"/>
              </a:rPr>
              <a:t>зареєстровані в Міністерстві юстиції України </a:t>
            </a:r>
            <a:r>
              <a:rPr lang="uk-UA" sz="3200" dirty="0">
                <a:solidFill>
                  <a:prstClr val="black"/>
                </a:solidFill>
                <a:highlight>
                  <a:srgbClr val="FFFF00"/>
                </a:highlight>
                <a:latin typeface="Times New Roman"/>
                <a:ea typeface="Calibri"/>
              </a:rPr>
              <a:t>25</a:t>
            </a:r>
            <a:r>
              <a:rPr lang="en-US" sz="3200" dirty="0">
                <a:solidFill>
                  <a:prstClr val="black"/>
                </a:solidFill>
                <a:highlight>
                  <a:srgbClr val="FFFF00"/>
                </a:highlight>
                <a:latin typeface="Times New Roman"/>
                <a:ea typeface="Calibri"/>
              </a:rPr>
              <a:t> </a:t>
            </a:r>
            <a:r>
              <a:rPr lang="uk-UA" sz="3200" dirty="0">
                <a:solidFill>
                  <a:prstClr val="black"/>
                </a:solidFill>
                <a:highlight>
                  <a:srgbClr val="FFFF00"/>
                </a:highlight>
                <a:latin typeface="Times New Roman"/>
                <a:ea typeface="Calibri"/>
              </a:rPr>
              <a:t>грудня 2012 року за</a:t>
            </a:r>
            <a:r>
              <a:rPr lang="uk-UA" sz="3200" dirty="0">
                <a:solidFill>
                  <a:prstClr val="black"/>
                </a:solidFill>
                <a:latin typeface="Times New Roman"/>
                <a:ea typeface="Calibri"/>
              </a:rPr>
              <a:t> </a:t>
            </a:r>
            <a:r>
              <a:rPr lang="uk-UA" sz="3200" dirty="0">
                <a:solidFill>
                  <a:prstClr val="black"/>
                </a:solidFill>
                <a:highlight>
                  <a:srgbClr val="FFFF00"/>
                </a:highlight>
                <a:latin typeface="Times New Roman"/>
                <a:ea typeface="Calibri"/>
              </a:rPr>
              <a:t>№ </a:t>
            </a:r>
            <a:r>
              <a:rPr lang="uk-UA" sz="3200" b="1" dirty="0">
                <a:solidFill>
                  <a:prstClr val="black"/>
                </a:solidFill>
                <a:highlight>
                  <a:srgbClr val="FFFF00"/>
                </a:highlight>
                <a:latin typeface="Times New Roman"/>
                <a:ea typeface="Calibri"/>
              </a:rPr>
              <a:t>2169/22481</a:t>
            </a:r>
            <a:endParaRPr lang="ru-RU" sz="3200" b="1" dirty="0">
              <a:solidFill>
                <a:srgbClr val="00B050"/>
              </a:solidFill>
            </a:endParaRPr>
          </a:p>
        </p:txBody>
      </p:sp>
      <p:pic>
        <p:nvPicPr>
          <p:cNvPr id="479236"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58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734325" cy="5478423"/>
          </a:xfrm>
          <a:prstGeom prst="rect">
            <a:avLst/>
          </a:prstGeom>
          <a:solidFill>
            <a:srgbClr val="FFFF00"/>
          </a:solidFill>
        </p:spPr>
        <p:txBody>
          <a:bodyPr wrap="square" rtlCol="0">
            <a:spAutoFit/>
          </a:bodyPr>
          <a:lstStyle/>
          <a:p>
            <a:pPr algn="ctr"/>
            <a:r>
              <a:rPr lang="uk-UA" sz="4400" b="1" dirty="0">
                <a:solidFill>
                  <a:srgbClr val="FF0000"/>
                </a:solidFill>
                <a:latin typeface="Times New Roman"/>
                <a:ea typeface="Calibri"/>
              </a:rPr>
              <a:t>Технологічні </a:t>
            </a:r>
            <a:r>
              <a:rPr lang="uk-UA" sz="4400" b="1" dirty="0" smtClean="0">
                <a:solidFill>
                  <a:srgbClr val="FF0000"/>
                </a:solidFill>
                <a:latin typeface="Times New Roman"/>
                <a:ea typeface="Calibri"/>
              </a:rPr>
              <a:t>вимоги</a:t>
            </a:r>
          </a:p>
          <a:p>
            <a:pPr algn="ctr"/>
            <a:r>
              <a:rPr lang="uk-UA" sz="3200" b="1" dirty="0" smtClean="0">
                <a:solidFill>
                  <a:srgbClr val="FF0000"/>
                </a:solidFill>
                <a:latin typeface="Times New Roman"/>
                <a:ea typeface="Calibri"/>
              </a:rPr>
              <a:t>до </a:t>
            </a:r>
            <a:r>
              <a:rPr lang="uk-UA" sz="3200" b="1" dirty="0">
                <a:solidFill>
                  <a:srgbClr val="FF0000"/>
                </a:solidFill>
                <a:latin typeface="Times New Roman"/>
                <a:ea typeface="Calibri"/>
              </a:rPr>
              <a:t>засобів перевірки технічного стану, обслуговування і </a:t>
            </a:r>
            <a:r>
              <a:rPr lang="uk-UA" sz="3200" b="1" dirty="0" smtClean="0">
                <a:solidFill>
                  <a:srgbClr val="FF0000"/>
                </a:solidFill>
                <a:latin typeface="Times New Roman"/>
                <a:ea typeface="Calibri"/>
              </a:rPr>
              <a:t>ремонту</a:t>
            </a:r>
          </a:p>
          <a:p>
            <a:pPr algn="ctr"/>
            <a:r>
              <a:rPr lang="uk-UA" sz="3200" b="1" dirty="0" smtClean="0">
                <a:solidFill>
                  <a:srgbClr val="FF0000"/>
                </a:solidFill>
                <a:latin typeface="Times New Roman"/>
                <a:ea typeface="Calibri"/>
              </a:rPr>
              <a:t>колісного </a:t>
            </a:r>
            <a:r>
              <a:rPr lang="uk-UA" sz="3200" b="1" dirty="0">
                <a:solidFill>
                  <a:srgbClr val="FF0000"/>
                </a:solidFill>
                <a:latin typeface="Times New Roman"/>
                <a:ea typeface="Calibri"/>
              </a:rPr>
              <a:t>транспортного засобу </a:t>
            </a:r>
          </a:p>
          <a:p>
            <a:pPr algn="ctr">
              <a:defRPr/>
            </a:pPr>
            <a:r>
              <a:rPr lang="uk-UA" sz="3200" dirty="0">
                <a:solidFill>
                  <a:prstClr val="black"/>
                </a:solidFill>
                <a:latin typeface="Times New Roman"/>
                <a:ea typeface="Calibri"/>
              </a:rPr>
              <a:t>затверджені наказом Міністерства інфраструктури України</a:t>
            </a:r>
          </a:p>
          <a:p>
            <a:pPr algn="ctr">
              <a:defRPr/>
            </a:pPr>
            <a:r>
              <a:rPr lang="uk-UA" sz="3200" dirty="0">
                <a:solidFill>
                  <a:prstClr val="black"/>
                </a:solidFill>
                <a:latin typeface="Times New Roman"/>
                <a:ea typeface="Calibri"/>
              </a:rPr>
              <a:t>від </a:t>
            </a:r>
            <a:r>
              <a:rPr lang="uk-UA" sz="3200" dirty="0" smtClean="0">
                <a:solidFill>
                  <a:prstClr val="black"/>
                </a:solidFill>
                <a:latin typeface="Times New Roman"/>
                <a:ea typeface="Calibri"/>
              </a:rPr>
              <a:t>15</a:t>
            </a:r>
            <a:r>
              <a:rPr lang="uk-UA" sz="3200" dirty="0" smtClean="0">
                <a:solidFill>
                  <a:prstClr val="black"/>
                </a:solidFill>
                <a:highlight>
                  <a:srgbClr val="FFFF00"/>
                </a:highlight>
                <a:latin typeface="Times New Roman"/>
                <a:ea typeface="Calibri"/>
              </a:rPr>
              <a:t> лютого </a:t>
            </a:r>
            <a:r>
              <a:rPr lang="uk-UA" sz="3200" dirty="0">
                <a:solidFill>
                  <a:prstClr val="black"/>
                </a:solidFill>
                <a:highlight>
                  <a:srgbClr val="FFFF00"/>
                </a:highlight>
                <a:latin typeface="Times New Roman"/>
                <a:ea typeface="Calibri"/>
              </a:rPr>
              <a:t>2012 року </a:t>
            </a:r>
            <a:r>
              <a:rPr lang="uk-UA" sz="3200" b="1" dirty="0">
                <a:solidFill>
                  <a:prstClr val="black"/>
                </a:solidFill>
                <a:highlight>
                  <a:srgbClr val="FFFF00"/>
                </a:highlight>
                <a:latin typeface="Times New Roman"/>
                <a:ea typeface="Calibri"/>
              </a:rPr>
              <a:t>№</a:t>
            </a:r>
            <a:r>
              <a:rPr lang="uk-UA" sz="3200" b="1" dirty="0">
                <a:solidFill>
                  <a:prstClr val="black"/>
                </a:solidFill>
                <a:latin typeface="Times New Roman"/>
                <a:ea typeface="Calibri"/>
              </a:rPr>
              <a:t> </a:t>
            </a:r>
            <a:r>
              <a:rPr lang="uk-UA" sz="3200" b="1" dirty="0" smtClean="0">
                <a:solidFill>
                  <a:prstClr val="black"/>
                </a:solidFill>
                <a:latin typeface="Times New Roman"/>
                <a:ea typeface="Calibri"/>
              </a:rPr>
              <a:t>106</a:t>
            </a:r>
            <a:r>
              <a:rPr lang="uk-UA" sz="3200" dirty="0" smtClean="0">
                <a:solidFill>
                  <a:prstClr val="black"/>
                </a:solidFill>
                <a:latin typeface="Times New Roman"/>
                <a:ea typeface="Calibri"/>
              </a:rPr>
              <a:t>,</a:t>
            </a:r>
            <a:endParaRPr lang="uk-UA" sz="3200" dirty="0">
              <a:solidFill>
                <a:prstClr val="black"/>
              </a:solidFill>
              <a:latin typeface="Times New Roman"/>
              <a:ea typeface="Calibri"/>
            </a:endParaRPr>
          </a:p>
          <a:p>
            <a:pPr algn="ctr">
              <a:defRPr/>
            </a:pPr>
            <a:r>
              <a:rPr lang="uk-UA" sz="3200" dirty="0">
                <a:solidFill>
                  <a:prstClr val="black"/>
                </a:solidFill>
                <a:latin typeface="Times New Roman"/>
                <a:ea typeface="Calibri"/>
              </a:rPr>
              <a:t>зареєстровані в Міністерстві юстиції України </a:t>
            </a:r>
            <a:r>
              <a:rPr lang="uk-UA" sz="3200" dirty="0" smtClean="0">
                <a:solidFill>
                  <a:prstClr val="black"/>
                </a:solidFill>
                <a:latin typeface="Times New Roman"/>
                <a:ea typeface="Calibri"/>
              </a:rPr>
              <a:t>03</a:t>
            </a:r>
            <a:r>
              <a:rPr lang="en-US" sz="3200" dirty="0">
                <a:solidFill>
                  <a:prstClr val="black"/>
                </a:solidFill>
                <a:highlight>
                  <a:srgbClr val="FFFF00"/>
                </a:highlight>
                <a:latin typeface="Times New Roman"/>
                <a:ea typeface="Calibri"/>
              </a:rPr>
              <a:t> </a:t>
            </a:r>
            <a:r>
              <a:rPr lang="uk-UA" sz="3200" dirty="0" smtClean="0">
                <a:solidFill>
                  <a:prstClr val="black"/>
                </a:solidFill>
                <a:highlight>
                  <a:srgbClr val="FFFF00"/>
                </a:highlight>
                <a:latin typeface="Times New Roman"/>
                <a:ea typeface="Calibri"/>
              </a:rPr>
              <a:t>березня </a:t>
            </a:r>
            <a:r>
              <a:rPr lang="uk-UA" sz="3200" dirty="0">
                <a:solidFill>
                  <a:prstClr val="black"/>
                </a:solidFill>
                <a:highlight>
                  <a:srgbClr val="FFFF00"/>
                </a:highlight>
                <a:latin typeface="Times New Roman"/>
                <a:ea typeface="Calibri"/>
              </a:rPr>
              <a:t>2012 року за</a:t>
            </a:r>
            <a:r>
              <a:rPr lang="uk-UA" sz="3200" dirty="0">
                <a:solidFill>
                  <a:prstClr val="black"/>
                </a:solidFill>
                <a:latin typeface="Times New Roman"/>
                <a:ea typeface="Calibri"/>
              </a:rPr>
              <a:t> </a:t>
            </a:r>
            <a:r>
              <a:rPr lang="uk-UA" sz="3200" b="1" dirty="0">
                <a:solidFill>
                  <a:prstClr val="black"/>
                </a:solidFill>
                <a:highlight>
                  <a:srgbClr val="FFFF00"/>
                </a:highlight>
                <a:latin typeface="Times New Roman"/>
                <a:ea typeface="Calibri"/>
              </a:rPr>
              <a:t>№ </a:t>
            </a:r>
            <a:r>
              <a:rPr lang="uk-UA" sz="3200" b="1" dirty="0" smtClean="0">
                <a:solidFill>
                  <a:prstClr val="black"/>
                </a:solidFill>
                <a:highlight>
                  <a:srgbClr val="FFFF00"/>
                </a:highlight>
                <a:latin typeface="Times New Roman"/>
                <a:ea typeface="Calibri"/>
              </a:rPr>
              <a:t>356/20669</a:t>
            </a:r>
            <a:endParaRPr lang="ru-RU" sz="3200" b="1" dirty="0">
              <a:solidFill>
                <a:srgbClr val="00B050"/>
              </a:solidFill>
            </a:endParaRPr>
          </a:p>
          <a:p>
            <a:endParaRPr lang="uk-UA" dirty="0">
              <a:solidFill>
                <a:prstClr val="black"/>
              </a:solidFill>
            </a:endParaRPr>
          </a:p>
        </p:txBody>
      </p:sp>
      <p:sp>
        <p:nvSpPr>
          <p:cNvPr id="3" name="Номер слайда 2"/>
          <p:cNvSpPr>
            <a:spLocks noGrp="1"/>
          </p:cNvSpPr>
          <p:nvPr>
            <p:ph type="sldNum" sz="quarter" idx="12"/>
          </p:nvPr>
        </p:nvSpPr>
        <p:spPr>
          <a:xfrm>
            <a:off x="7956376" y="6356350"/>
            <a:ext cx="730424" cy="365125"/>
          </a:xfrm>
        </p:spPr>
        <p:txBody>
          <a:bodyPr/>
          <a:lstStyle/>
          <a:p>
            <a:fld id="{B19B0651-EE4F-4900-A07F-96A6BFA9D0F0}" type="slidenum">
              <a:rPr lang="ru-RU" sz="3200" b="1" smtClean="0">
                <a:solidFill>
                  <a:schemeClr val="tx1"/>
                </a:solidFill>
                <a:latin typeface="Times New Roman" panose="02020603050405020304" pitchFamily="18" charset="0"/>
                <a:cs typeface="Times New Roman" panose="02020603050405020304" pitchFamily="18" charset="0"/>
              </a:rPr>
              <a:pPr/>
              <a:t>14</a:t>
            </a:fld>
            <a:endParaRPr lang="ru-RU" sz="3200" b="1" dirty="0">
              <a:solidFill>
                <a:schemeClr val="tx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05264"/>
            <a:ext cx="9937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756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9552" y="620688"/>
            <a:ext cx="8208912" cy="4678204"/>
          </a:xfrm>
          <a:prstGeom prst="rect">
            <a:avLst/>
          </a:prstGeom>
          <a:noFill/>
        </p:spPr>
        <p:txBody>
          <a:bodyPr wrap="square" rtlCol="0">
            <a:spAutoFit/>
          </a:bodyPr>
          <a:lstStyle/>
          <a:p>
            <a:endParaRPr lang="uk-UA" dirty="0">
              <a:solidFill>
                <a:prstClr val="black"/>
              </a:solidFill>
            </a:endParaRPr>
          </a:p>
          <a:p>
            <a:pPr algn="ctr"/>
            <a:r>
              <a:rPr lang="ru-RU" sz="4400" b="1" dirty="0">
                <a:solidFill>
                  <a:srgbClr val="C00000"/>
                </a:solidFill>
                <a:latin typeface="Times New Roman" panose="02020603050405020304" pitchFamily="18" charset="0"/>
                <a:cs typeface="Times New Roman" panose="02020603050405020304" pitchFamily="18" charset="0"/>
              </a:rPr>
              <a:t>Правила </a:t>
            </a:r>
            <a:r>
              <a:rPr lang="ru-RU" sz="4400" b="1" dirty="0" err="1" smtClean="0">
                <a:solidFill>
                  <a:srgbClr val="C00000"/>
                </a:solidFill>
                <a:latin typeface="Times New Roman" panose="02020603050405020304" pitchFamily="18" charset="0"/>
                <a:cs typeface="Times New Roman" panose="02020603050405020304" pitchFamily="18" charset="0"/>
              </a:rPr>
              <a:t>експлуатації</a:t>
            </a:r>
            <a:endParaRPr lang="ru-RU" sz="4400" b="1" dirty="0">
              <a:solidFill>
                <a:srgbClr val="C00000"/>
              </a:solidFill>
              <a:latin typeface="Times New Roman" panose="02020603050405020304" pitchFamily="18" charset="0"/>
              <a:cs typeface="Times New Roman" panose="02020603050405020304" pitchFamily="18" charset="0"/>
            </a:endParaRPr>
          </a:p>
          <a:p>
            <a:pPr algn="ctr"/>
            <a:r>
              <a:rPr lang="ru-RU" sz="4400" b="1" dirty="0" err="1" smtClean="0">
                <a:solidFill>
                  <a:srgbClr val="C00000"/>
                </a:solidFill>
                <a:latin typeface="Times New Roman" panose="02020603050405020304" pitchFamily="18" charset="0"/>
                <a:cs typeface="Times New Roman" panose="02020603050405020304" pitchFamily="18" charset="0"/>
              </a:rPr>
              <a:t>колісних</a:t>
            </a:r>
            <a:r>
              <a:rPr lang="ru-RU" sz="4400" b="1" dirty="0" smtClean="0">
                <a:solidFill>
                  <a:srgbClr val="C00000"/>
                </a:solidFill>
                <a:latin typeface="Times New Roman" panose="02020603050405020304" pitchFamily="18" charset="0"/>
                <a:cs typeface="Times New Roman" panose="02020603050405020304" pitchFamily="18" charset="0"/>
              </a:rPr>
              <a:t> </a:t>
            </a:r>
            <a:r>
              <a:rPr lang="ru-RU" sz="4400" b="1" dirty="0" err="1">
                <a:solidFill>
                  <a:srgbClr val="C00000"/>
                </a:solidFill>
                <a:latin typeface="Times New Roman" panose="02020603050405020304" pitchFamily="18" charset="0"/>
                <a:cs typeface="Times New Roman" panose="02020603050405020304" pitchFamily="18" charset="0"/>
              </a:rPr>
              <a:t>транспортних</a:t>
            </a:r>
            <a:r>
              <a:rPr lang="ru-RU" sz="4400" b="1" dirty="0">
                <a:solidFill>
                  <a:srgbClr val="C00000"/>
                </a:solidFill>
                <a:latin typeface="Times New Roman" panose="02020603050405020304" pitchFamily="18" charset="0"/>
                <a:cs typeface="Times New Roman" panose="02020603050405020304" pitchFamily="18" charset="0"/>
              </a:rPr>
              <a:t> засобів </a:t>
            </a:r>
          </a:p>
          <a:p>
            <a:endParaRPr lang="ru-RU" sz="3200" b="1" dirty="0" smtClean="0">
              <a:solidFill>
                <a:prstClr val="black"/>
              </a:solidFill>
              <a:latin typeface="Times New Roman" panose="02020603050405020304" pitchFamily="18" charset="0"/>
              <a:cs typeface="Times New Roman" panose="02020603050405020304" pitchFamily="18" charset="0"/>
            </a:endParaRPr>
          </a:p>
          <a:p>
            <a:r>
              <a:rPr lang="ru-RU" sz="3200" b="1" dirty="0" smtClean="0">
                <a:solidFill>
                  <a:prstClr val="black"/>
                </a:solidFill>
                <a:latin typeface="Times New Roman" panose="02020603050405020304" pitchFamily="18" charset="0"/>
                <a:cs typeface="Times New Roman" panose="02020603050405020304" pitchFamily="18" charset="0"/>
              </a:rPr>
              <a:t>ЗАТВЕРДЖЕНО наказ </a:t>
            </a:r>
            <a:r>
              <a:rPr lang="ru-RU" sz="3200" b="1" dirty="0" err="1">
                <a:solidFill>
                  <a:prstClr val="black"/>
                </a:solidFill>
                <a:latin typeface="Times New Roman" panose="02020603050405020304" pitchFamily="18" charset="0"/>
                <a:cs typeface="Times New Roman" panose="02020603050405020304" pitchFamily="18" charset="0"/>
              </a:rPr>
              <a:t>Міністерства</a:t>
            </a:r>
            <a:r>
              <a:rPr lang="ru-RU" sz="3200" b="1" dirty="0">
                <a:solidFill>
                  <a:prstClr val="black"/>
                </a:solidFill>
                <a:latin typeface="Times New Roman" panose="02020603050405020304" pitchFamily="18" charset="0"/>
                <a:cs typeface="Times New Roman" panose="02020603050405020304" pitchFamily="18" charset="0"/>
              </a:rPr>
              <a:t> </a:t>
            </a:r>
            <a:r>
              <a:rPr lang="ru-RU" sz="3200" b="1" dirty="0" err="1">
                <a:solidFill>
                  <a:prstClr val="black"/>
                </a:solidFill>
                <a:latin typeface="Times New Roman" panose="02020603050405020304" pitchFamily="18" charset="0"/>
                <a:cs typeface="Times New Roman" panose="02020603050405020304" pitchFamily="18" charset="0"/>
              </a:rPr>
              <a:t>інфраструктури</a:t>
            </a:r>
            <a:r>
              <a:rPr lang="ru-RU" sz="3200" b="1" dirty="0">
                <a:solidFill>
                  <a:prstClr val="black"/>
                </a:solidFill>
                <a:latin typeface="Times New Roman" panose="02020603050405020304" pitchFamily="18" charset="0"/>
                <a:cs typeface="Times New Roman" panose="02020603050405020304" pitchFamily="18" charset="0"/>
              </a:rPr>
              <a:t> </a:t>
            </a:r>
            <a:r>
              <a:rPr lang="ru-RU" sz="3200" b="1" dirty="0" err="1">
                <a:solidFill>
                  <a:prstClr val="black"/>
                </a:solidFill>
                <a:latin typeface="Times New Roman" panose="02020603050405020304" pitchFamily="18" charset="0"/>
                <a:cs typeface="Times New Roman" panose="02020603050405020304" pitchFamily="18" charset="0"/>
              </a:rPr>
              <a:t>України</a:t>
            </a:r>
            <a:r>
              <a:rPr lang="ru-RU" sz="3200" b="1" dirty="0">
                <a:solidFill>
                  <a:prstClr val="black"/>
                </a:solidFill>
                <a:latin typeface="Times New Roman" panose="02020603050405020304" pitchFamily="18" charset="0"/>
                <a:cs typeface="Times New Roman" panose="02020603050405020304" pitchFamily="18" charset="0"/>
              </a:rPr>
              <a:t> 26.07.2013 № 550 </a:t>
            </a:r>
            <a:endParaRPr lang="ru-RU" sz="3200" dirty="0">
              <a:solidFill>
                <a:prstClr val="black"/>
              </a:solidFill>
              <a:latin typeface="Times New Roman" panose="02020603050405020304" pitchFamily="18" charset="0"/>
              <a:cs typeface="Times New Roman" panose="02020603050405020304" pitchFamily="18" charset="0"/>
            </a:endParaRPr>
          </a:p>
          <a:p>
            <a:endParaRPr lang="ru-RU" sz="3200" b="1" dirty="0" smtClean="0">
              <a:solidFill>
                <a:prstClr val="black"/>
              </a:solidFill>
              <a:latin typeface="Times New Roman" panose="02020603050405020304" pitchFamily="18" charset="0"/>
              <a:cs typeface="Times New Roman" panose="02020603050405020304" pitchFamily="18" charset="0"/>
            </a:endParaRPr>
          </a:p>
          <a:p>
            <a:r>
              <a:rPr lang="ru-RU" sz="3200" b="1" dirty="0" smtClean="0">
                <a:solidFill>
                  <a:prstClr val="black"/>
                </a:solidFill>
                <a:latin typeface="Times New Roman" panose="02020603050405020304" pitchFamily="18" charset="0"/>
                <a:cs typeface="Times New Roman" panose="02020603050405020304" pitchFamily="18" charset="0"/>
              </a:rPr>
              <a:t>ЗАРЕЄСТРОВАНО </a:t>
            </a:r>
            <a:r>
              <a:rPr lang="ru-RU" sz="3200" b="1" dirty="0">
                <a:solidFill>
                  <a:prstClr val="black"/>
                </a:solidFill>
                <a:latin typeface="Times New Roman" panose="02020603050405020304" pitchFamily="18" charset="0"/>
                <a:cs typeface="Times New Roman" panose="02020603050405020304" pitchFamily="18" charset="0"/>
              </a:rPr>
              <a:t>в </a:t>
            </a:r>
            <a:r>
              <a:rPr lang="ru-RU" sz="3200" b="1" dirty="0" err="1" smtClean="0">
                <a:solidFill>
                  <a:prstClr val="black"/>
                </a:solidFill>
                <a:latin typeface="Times New Roman" panose="02020603050405020304" pitchFamily="18" charset="0"/>
                <a:cs typeface="Times New Roman" panose="02020603050405020304" pitchFamily="18" charset="0"/>
              </a:rPr>
              <a:t>Мін’юсті</a:t>
            </a:r>
            <a:r>
              <a:rPr lang="ru-RU" sz="3200" b="1" dirty="0" smtClean="0">
                <a:solidFill>
                  <a:prstClr val="black"/>
                </a:solidFill>
                <a:latin typeface="Times New Roman" panose="02020603050405020304" pitchFamily="18" charset="0"/>
                <a:cs typeface="Times New Roman" panose="02020603050405020304" pitchFamily="18" charset="0"/>
              </a:rPr>
              <a:t> </a:t>
            </a:r>
            <a:r>
              <a:rPr lang="ru-RU" sz="3200" b="1" dirty="0" err="1" smtClean="0">
                <a:solidFill>
                  <a:prstClr val="black"/>
                </a:solidFill>
                <a:latin typeface="Times New Roman" panose="02020603050405020304" pitchFamily="18" charset="0"/>
                <a:cs typeface="Times New Roman" panose="02020603050405020304" pitchFamily="18" charset="0"/>
              </a:rPr>
              <a:t>України</a:t>
            </a:r>
            <a:endParaRPr lang="ru-RU" sz="3200" b="1" dirty="0">
              <a:solidFill>
                <a:prstClr val="black"/>
              </a:solidFill>
              <a:latin typeface="Times New Roman" panose="02020603050405020304" pitchFamily="18" charset="0"/>
              <a:cs typeface="Times New Roman" panose="02020603050405020304" pitchFamily="18" charset="0"/>
            </a:endParaRPr>
          </a:p>
          <a:p>
            <a:r>
              <a:rPr lang="ru-RU" sz="3200" b="1" dirty="0" smtClean="0">
                <a:solidFill>
                  <a:prstClr val="black"/>
                </a:solidFill>
                <a:latin typeface="Times New Roman" panose="02020603050405020304" pitchFamily="18" charset="0"/>
                <a:cs typeface="Times New Roman" panose="02020603050405020304" pitchFamily="18" charset="0"/>
              </a:rPr>
              <a:t>22 </a:t>
            </a:r>
            <a:r>
              <a:rPr lang="ru-RU" sz="3200" b="1" dirty="0" err="1">
                <a:solidFill>
                  <a:prstClr val="black"/>
                </a:solidFill>
                <a:latin typeface="Times New Roman" panose="02020603050405020304" pitchFamily="18" charset="0"/>
                <a:cs typeface="Times New Roman" panose="02020603050405020304" pitchFamily="18" charset="0"/>
              </a:rPr>
              <a:t>серпня</a:t>
            </a:r>
            <a:r>
              <a:rPr lang="ru-RU" sz="3200" b="1" dirty="0">
                <a:solidFill>
                  <a:prstClr val="black"/>
                </a:solidFill>
                <a:latin typeface="Times New Roman" panose="02020603050405020304" pitchFamily="18" charset="0"/>
                <a:cs typeface="Times New Roman" panose="02020603050405020304" pitchFamily="18" charset="0"/>
              </a:rPr>
              <a:t> 2013 р. за № 1453/23985 </a:t>
            </a:r>
            <a:endParaRPr lang="uk-UA" sz="3200" dirty="0">
              <a:solidFill>
                <a:prstClr val="black"/>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8028384" y="6356350"/>
            <a:ext cx="658416" cy="365125"/>
          </a:xfrm>
        </p:spPr>
        <p:txBody>
          <a:bodyPr/>
          <a:lstStyle/>
          <a:p>
            <a:fld id="{B19B0651-EE4F-4900-A07F-96A6BFA9D0F0}" type="slidenum">
              <a:rPr lang="ru-RU" sz="3200" b="1" smtClean="0">
                <a:solidFill>
                  <a:schemeClr val="tx1"/>
                </a:solidFill>
                <a:latin typeface="Times New Roman" panose="02020603050405020304" pitchFamily="18" charset="0"/>
                <a:cs typeface="Times New Roman" panose="02020603050405020304" pitchFamily="18" charset="0"/>
              </a:rPr>
              <a:pPr/>
              <a:t>15</a:t>
            </a:fld>
            <a:endParaRPr lang="ru-RU" sz="3200" b="1" dirty="0">
              <a:solidFill>
                <a:schemeClr val="tx1"/>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05264"/>
            <a:ext cx="9937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29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42789" y="260648"/>
            <a:ext cx="8712968" cy="5447645"/>
          </a:xfrm>
          <a:prstGeom prst="rect">
            <a:avLst/>
          </a:prstGeom>
        </p:spPr>
        <p:txBody>
          <a:bodyPr wrap="square">
            <a:spAutoFit/>
          </a:bodyPr>
          <a:lstStyle/>
          <a:p>
            <a:endParaRPr lang="uk-UA" dirty="0">
              <a:solidFill>
                <a:prstClr val="black"/>
              </a:solidFill>
            </a:endParaRPr>
          </a:p>
          <a:p>
            <a:pPr algn="ctr"/>
            <a:r>
              <a:rPr lang="uk-UA" sz="2800" b="1" dirty="0">
                <a:solidFill>
                  <a:prstClr val="black"/>
                </a:solidFill>
              </a:rPr>
              <a:t>МІНІСТЕРСТВО ІНФРАСТРУКТУРИ </a:t>
            </a:r>
            <a:r>
              <a:rPr lang="uk-UA" sz="2800" b="1" dirty="0" smtClean="0">
                <a:solidFill>
                  <a:prstClr val="black"/>
                </a:solidFill>
              </a:rPr>
              <a:t>УКРАЇНИ</a:t>
            </a:r>
          </a:p>
          <a:p>
            <a:pPr algn="ctr"/>
            <a:endParaRPr lang="uk-UA" sz="1000" b="1" dirty="0" smtClean="0">
              <a:solidFill>
                <a:prstClr val="black"/>
              </a:solidFill>
            </a:endParaRPr>
          </a:p>
          <a:p>
            <a:pPr algn="ctr"/>
            <a:r>
              <a:rPr lang="uk-UA" sz="3600" b="1" dirty="0" smtClean="0">
                <a:solidFill>
                  <a:srgbClr val="C00000"/>
                </a:solidFill>
                <a:latin typeface="Times New Roman" panose="02020603050405020304" pitchFamily="18" charset="0"/>
                <a:cs typeface="Times New Roman" panose="02020603050405020304" pitchFamily="18" charset="0"/>
              </a:rPr>
              <a:t>Правила </a:t>
            </a:r>
            <a:r>
              <a:rPr lang="uk-UA" sz="3600" b="1" dirty="0">
                <a:solidFill>
                  <a:srgbClr val="C00000"/>
                </a:solidFill>
                <a:latin typeface="Times New Roman" panose="02020603050405020304" pitchFamily="18" charset="0"/>
                <a:cs typeface="Times New Roman" panose="02020603050405020304" pitchFamily="18" charset="0"/>
              </a:rPr>
              <a:t>технічної </a:t>
            </a:r>
            <a:r>
              <a:rPr lang="uk-UA" sz="3600" b="1" dirty="0" smtClean="0">
                <a:solidFill>
                  <a:srgbClr val="C00000"/>
                </a:solidFill>
                <a:latin typeface="Times New Roman" panose="02020603050405020304" pitchFamily="18" charset="0"/>
                <a:cs typeface="Times New Roman" panose="02020603050405020304" pitchFamily="18" charset="0"/>
              </a:rPr>
              <a:t>експлуатації</a:t>
            </a:r>
          </a:p>
          <a:p>
            <a:pPr algn="ctr"/>
            <a:r>
              <a:rPr lang="uk-UA" sz="3600" b="1" dirty="0" smtClean="0">
                <a:solidFill>
                  <a:srgbClr val="C00000"/>
                </a:solidFill>
                <a:latin typeface="Times New Roman" panose="02020603050405020304" pitchFamily="18" charset="0"/>
                <a:cs typeface="Times New Roman" panose="02020603050405020304" pitchFamily="18" charset="0"/>
              </a:rPr>
              <a:t>коліс </a:t>
            </a:r>
            <a:r>
              <a:rPr lang="uk-UA" sz="3600" b="1" dirty="0">
                <a:solidFill>
                  <a:srgbClr val="C00000"/>
                </a:solidFill>
                <a:latin typeface="Times New Roman" panose="02020603050405020304" pitchFamily="18" charset="0"/>
                <a:cs typeface="Times New Roman" panose="02020603050405020304" pitchFamily="18" charset="0"/>
              </a:rPr>
              <a:t>та пневматичних </a:t>
            </a:r>
            <a:r>
              <a:rPr lang="uk-UA" sz="3600" b="1" dirty="0" smtClean="0">
                <a:solidFill>
                  <a:srgbClr val="C00000"/>
                </a:solidFill>
                <a:latin typeface="Times New Roman" panose="02020603050405020304" pitchFamily="18" charset="0"/>
                <a:cs typeface="Times New Roman" panose="02020603050405020304" pitchFamily="18" charset="0"/>
              </a:rPr>
              <a:t>шин</a:t>
            </a:r>
          </a:p>
          <a:p>
            <a:pPr algn="ctr"/>
            <a:r>
              <a:rPr lang="uk-UA" sz="3600" b="1" dirty="0" smtClean="0">
                <a:solidFill>
                  <a:srgbClr val="C00000"/>
                </a:solidFill>
                <a:latin typeface="Times New Roman" panose="02020603050405020304" pitchFamily="18" charset="0"/>
                <a:cs typeface="Times New Roman" panose="02020603050405020304" pitchFamily="18" charset="0"/>
              </a:rPr>
              <a:t>колісних </a:t>
            </a:r>
            <a:r>
              <a:rPr lang="uk-UA" sz="3600" b="1" dirty="0">
                <a:solidFill>
                  <a:srgbClr val="C00000"/>
                </a:solidFill>
                <a:latin typeface="Times New Roman" panose="02020603050405020304" pitchFamily="18" charset="0"/>
                <a:cs typeface="Times New Roman" panose="02020603050405020304" pitchFamily="18" charset="0"/>
              </a:rPr>
              <a:t>транспортних </a:t>
            </a:r>
            <a:r>
              <a:rPr lang="uk-UA" sz="3600" b="1" dirty="0" smtClean="0">
                <a:solidFill>
                  <a:srgbClr val="C00000"/>
                </a:solidFill>
                <a:latin typeface="Times New Roman" panose="02020603050405020304" pitchFamily="18" charset="0"/>
                <a:cs typeface="Times New Roman" panose="02020603050405020304" pitchFamily="18" charset="0"/>
              </a:rPr>
              <a:t>засобів</a:t>
            </a:r>
          </a:p>
          <a:p>
            <a:pPr algn="ctr"/>
            <a:r>
              <a:rPr lang="uk-UA" sz="3600" b="1" dirty="0" smtClean="0">
                <a:solidFill>
                  <a:srgbClr val="C00000"/>
                </a:solidFill>
                <a:latin typeface="Times New Roman" panose="02020603050405020304" pitchFamily="18" charset="0"/>
                <a:cs typeface="Times New Roman" panose="02020603050405020304" pitchFamily="18" charset="0"/>
              </a:rPr>
              <a:t>категорій </a:t>
            </a:r>
            <a:r>
              <a:rPr lang="en-US" sz="3600" b="1" dirty="0">
                <a:solidFill>
                  <a:srgbClr val="C00000"/>
                </a:solidFill>
                <a:latin typeface="Times New Roman" panose="02020603050405020304" pitchFamily="18" charset="0"/>
                <a:cs typeface="Times New Roman" panose="02020603050405020304" pitchFamily="18" charset="0"/>
              </a:rPr>
              <a:t>L, M, N, O </a:t>
            </a:r>
            <a:r>
              <a:rPr lang="uk-UA" sz="3600" b="1" dirty="0">
                <a:solidFill>
                  <a:srgbClr val="C00000"/>
                </a:solidFill>
                <a:latin typeface="Times New Roman" panose="02020603050405020304" pitchFamily="18" charset="0"/>
                <a:cs typeface="Times New Roman" panose="02020603050405020304" pitchFamily="18" charset="0"/>
              </a:rPr>
              <a:t>та спеціальних машин, виконаних на їх </a:t>
            </a:r>
            <a:r>
              <a:rPr lang="uk-UA" sz="3600" b="1" dirty="0" smtClean="0">
                <a:solidFill>
                  <a:srgbClr val="C00000"/>
                </a:solidFill>
                <a:latin typeface="Times New Roman" panose="02020603050405020304" pitchFamily="18" charset="0"/>
                <a:cs typeface="Times New Roman" panose="02020603050405020304" pitchFamily="18" charset="0"/>
              </a:rPr>
              <a:t>шасі</a:t>
            </a:r>
          </a:p>
          <a:p>
            <a:r>
              <a:rPr lang="uk-UA" sz="2800" b="1" dirty="0" smtClean="0">
                <a:solidFill>
                  <a:prstClr val="black"/>
                </a:solidFill>
              </a:rPr>
              <a:t> </a:t>
            </a:r>
            <a:endParaRPr lang="uk-UA" sz="2800" dirty="0">
              <a:solidFill>
                <a:prstClr val="black"/>
              </a:solidFill>
            </a:endParaRPr>
          </a:p>
          <a:p>
            <a:r>
              <a:rPr lang="uk-UA" sz="2800" b="1" dirty="0" smtClean="0">
                <a:solidFill>
                  <a:prstClr val="black"/>
                </a:solidFill>
              </a:rPr>
              <a:t>Затверджено наказом </a:t>
            </a:r>
            <a:r>
              <a:rPr lang="pt-BR" sz="2800" b="1" dirty="0">
                <a:solidFill>
                  <a:prstClr val="black"/>
                </a:solidFill>
              </a:rPr>
              <a:t>26.07.2013 </a:t>
            </a:r>
            <a:r>
              <a:rPr lang="pt-BR" sz="2800" b="1" dirty="0" smtClean="0">
                <a:solidFill>
                  <a:prstClr val="black"/>
                </a:solidFill>
              </a:rPr>
              <a:t>N </a:t>
            </a:r>
            <a:r>
              <a:rPr lang="pt-BR" sz="2800" b="1" dirty="0">
                <a:solidFill>
                  <a:prstClr val="black"/>
                </a:solidFill>
              </a:rPr>
              <a:t>549 </a:t>
            </a:r>
            <a:endParaRPr lang="pt-BR" sz="2800" dirty="0">
              <a:solidFill>
                <a:prstClr val="black"/>
              </a:solidFill>
            </a:endParaRPr>
          </a:p>
          <a:p>
            <a:r>
              <a:rPr lang="ru-RU" sz="2800" b="1" dirty="0" err="1" smtClean="0">
                <a:solidFill>
                  <a:prstClr val="black"/>
                </a:solidFill>
              </a:rPr>
              <a:t>Зареєстровано</a:t>
            </a:r>
            <a:r>
              <a:rPr lang="ru-RU" sz="2800" b="1" dirty="0" smtClean="0">
                <a:solidFill>
                  <a:prstClr val="black"/>
                </a:solidFill>
              </a:rPr>
              <a:t> </a:t>
            </a:r>
            <a:r>
              <a:rPr lang="ru-RU" sz="2800" b="1" dirty="0">
                <a:solidFill>
                  <a:prstClr val="black"/>
                </a:solidFill>
              </a:rPr>
              <a:t>в </a:t>
            </a:r>
            <a:r>
              <a:rPr lang="ru-RU" sz="2800" b="1" dirty="0" err="1" smtClean="0">
                <a:solidFill>
                  <a:prstClr val="black"/>
                </a:solidFill>
              </a:rPr>
              <a:t>Мін’юсті</a:t>
            </a:r>
            <a:r>
              <a:rPr lang="ru-RU" sz="2800" b="1" dirty="0" smtClean="0">
                <a:solidFill>
                  <a:prstClr val="black"/>
                </a:solidFill>
              </a:rPr>
              <a:t> </a:t>
            </a:r>
            <a:r>
              <a:rPr lang="ru-RU" sz="2800" b="1" dirty="0" err="1" smtClean="0">
                <a:solidFill>
                  <a:prstClr val="black"/>
                </a:solidFill>
              </a:rPr>
              <a:t>України</a:t>
            </a:r>
            <a:endParaRPr lang="ru-RU" sz="2800" b="1" dirty="0">
              <a:solidFill>
                <a:prstClr val="black"/>
              </a:solidFill>
            </a:endParaRPr>
          </a:p>
          <a:p>
            <a:r>
              <a:rPr lang="ru-RU" sz="2800" b="1" dirty="0" smtClean="0">
                <a:solidFill>
                  <a:prstClr val="black"/>
                </a:solidFill>
              </a:rPr>
              <a:t>22 </a:t>
            </a:r>
            <a:r>
              <a:rPr lang="ru-RU" sz="2800" b="1" dirty="0" err="1">
                <a:solidFill>
                  <a:prstClr val="black"/>
                </a:solidFill>
              </a:rPr>
              <a:t>серпня</a:t>
            </a:r>
            <a:r>
              <a:rPr lang="ru-RU" sz="2800" b="1" dirty="0">
                <a:solidFill>
                  <a:prstClr val="black"/>
                </a:solidFill>
              </a:rPr>
              <a:t> 2013 р. за N 1452/23984</a:t>
            </a:r>
            <a:r>
              <a:rPr lang="ru-RU" b="1" dirty="0">
                <a:solidFill>
                  <a:prstClr val="black"/>
                </a:solidFill>
              </a:rPr>
              <a:t> </a:t>
            </a:r>
            <a:endParaRPr lang="uk-UA" dirty="0">
              <a:solidFill>
                <a:prstClr val="black"/>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z="3200" b="1" smtClean="0">
                <a:solidFill>
                  <a:schemeClr val="tx1"/>
                </a:solidFill>
                <a:latin typeface="Times New Roman" panose="02020603050405020304" pitchFamily="18" charset="0"/>
                <a:cs typeface="Times New Roman" panose="02020603050405020304" pitchFamily="18" charset="0"/>
              </a:rPr>
              <a:pPr/>
              <a:t>16</a:t>
            </a:fld>
            <a:endParaRPr lang="ru-RU" sz="3200" b="1" dirty="0">
              <a:solidFill>
                <a:schemeClr val="tx1"/>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89" y="5708293"/>
            <a:ext cx="9937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08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5099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a:xfrm>
            <a:off x="7884368" y="6356350"/>
            <a:ext cx="802432" cy="365125"/>
          </a:xfrm>
        </p:spPr>
        <p:txBody>
          <a:bodyPr/>
          <a:lstStyle/>
          <a:p>
            <a:fld id="{B19B0651-EE4F-4900-A07F-96A6BFA9D0F0}" type="slidenum">
              <a:rPr lang="ru-RU" sz="3200" b="1" smtClean="0">
                <a:solidFill>
                  <a:schemeClr val="tx1"/>
                </a:solidFill>
                <a:latin typeface="Times New Roman" panose="02020603050405020304" pitchFamily="18" charset="0"/>
                <a:cs typeface="Times New Roman" panose="02020603050405020304" pitchFamily="18" charset="0"/>
              </a:rPr>
              <a:pPr/>
              <a:t>17</a:t>
            </a:fld>
            <a:endParaRPr lang="ru-RU" sz="3200" b="1" dirty="0">
              <a:solidFill>
                <a:schemeClr val="tx1"/>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64" y="5517232"/>
            <a:ext cx="9937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24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100" name="Picture 4" descr="C:\Users\VMerzhievskiy\Desktop\Семінари відділу\Семінар для МАООВ 18.10.2018\ДК 003_2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612" y="1196752"/>
            <a:ext cx="3836962" cy="5115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601" y="25235"/>
            <a:ext cx="8784976" cy="1323439"/>
          </a:xfrm>
          <a:prstGeom prst="rect">
            <a:avLst/>
          </a:prstGeom>
          <a:noFill/>
        </p:spPr>
        <p:txBody>
          <a:bodyPr wrap="square" rtlCol="0">
            <a:spAutoFit/>
          </a:bodyPr>
          <a:lstStyle/>
          <a:p>
            <a:pPr algn="ctr"/>
            <a:r>
              <a:rPr lang="uk-UA" sz="8000" b="1" dirty="0" smtClean="0">
                <a:solidFill>
                  <a:srgbClr val="C00000"/>
                </a:solidFill>
                <a:latin typeface="Times New Roman" panose="02020603050405020304" pitchFamily="18" charset="0"/>
                <a:cs typeface="Times New Roman" panose="02020603050405020304" pitchFamily="18" charset="0"/>
              </a:rPr>
              <a:t>П Е Р С О Н А Л</a:t>
            </a:r>
            <a:endParaRPr lang="uk-UA" sz="8000" b="1" dirty="0">
              <a:solidFill>
                <a:srgbClr val="C0000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z="3200" b="1" smtClean="0">
                <a:solidFill>
                  <a:schemeClr val="tx1"/>
                </a:solidFill>
                <a:latin typeface="Times New Roman" panose="02020603050405020304" pitchFamily="18" charset="0"/>
                <a:cs typeface="Times New Roman" panose="02020603050405020304" pitchFamily="18" charset="0"/>
              </a:rPr>
              <a:pPr/>
              <a:t>18</a:t>
            </a:fld>
            <a:endParaRPr lang="ru-RU" sz="3200" b="1" dirty="0">
              <a:solidFill>
                <a:schemeClr val="tx1"/>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01" y="5733256"/>
            <a:ext cx="9937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57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9709" y="260648"/>
            <a:ext cx="6552728" cy="646331"/>
          </a:xfrm>
          <a:prstGeom prst="rect">
            <a:avLst/>
          </a:prstGeom>
          <a:noFill/>
        </p:spPr>
        <p:txBody>
          <a:bodyPr wrap="square" rtlCol="0">
            <a:spAutoFit/>
          </a:bodyPr>
          <a:lstStyle/>
          <a:p>
            <a:pPr algn="ctr"/>
            <a:r>
              <a:rPr lang="uk-UA" b="1" dirty="0" smtClean="0">
                <a:solidFill>
                  <a:prstClr val="black"/>
                </a:solidFill>
                <a:latin typeface="Times New Roman" panose="02020603050405020304" pitchFamily="18" charset="0"/>
                <a:cs typeface="Times New Roman" panose="02020603050405020304" pitchFamily="18" charset="0"/>
              </a:rPr>
              <a:t>Друга редакція затверджена наказом Мінтрансзв’язку від 14.02.2006 №136.      </a:t>
            </a:r>
            <a:r>
              <a:rPr lang="uk-UA" b="1" i="1" dirty="0" smtClean="0">
                <a:solidFill>
                  <a:prstClr val="black"/>
                </a:solidFill>
                <a:latin typeface="Times New Roman" panose="02020603050405020304" pitchFamily="18" charset="0"/>
                <a:cs typeface="Times New Roman" panose="02020603050405020304" pitchFamily="18" charset="0"/>
              </a:rPr>
              <a:t>Є зміни та доповнення</a:t>
            </a:r>
            <a:endParaRPr lang="uk-UA" b="1" i="1" dirty="0">
              <a:solidFill>
                <a:prstClr val="black"/>
              </a:solidFill>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1171838" y="1027617"/>
            <a:ext cx="7108470" cy="5044914"/>
            <a:chOff x="1115616" y="1052737"/>
            <a:chExt cx="7108470" cy="5044914"/>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052737"/>
              <a:ext cx="7108470" cy="504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802" y="1196752"/>
              <a:ext cx="9937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Номер слайда 5"/>
          <p:cNvSpPr>
            <a:spLocks noGrp="1"/>
          </p:cNvSpPr>
          <p:nvPr>
            <p:ph type="sldNum" sz="quarter" idx="12"/>
          </p:nvPr>
        </p:nvSpPr>
        <p:spPr/>
        <p:txBody>
          <a:bodyPr/>
          <a:lstStyle/>
          <a:p>
            <a:fld id="{B19B0651-EE4F-4900-A07F-96A6BFA9D0F0}" type="slidenum">
              <a:rPr lang="ru-RU" sz="3200" b="1" smtClean="0">
                <a:solidFill>
                  <a:schemeClr val="tx1"/>
                </a:solidFill>
                <a:latin typeface="Times New Roman" panose="02020603050405020304" pitchFamily="18" charset="0"/>
                <a:cs typeface="Times New Roman" panose="02020603050405020304" pitchFamily="18" charset="0"/>
              </a:rPr>
              <a:pPr/>
              <a:t>19</a:t>
            </a:fld>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25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52000">
              <a:srgbClr val="FF7A00"/>
            </a:gs>
            <a:gs pos="75000">
              <a:srgbClr val="FF0300"/>
            </a:gs>
            <a:gs pos="100000">
              <a:srgbClr val="4D0808"/>
            </a:gs>
          </a:gsLst>
          <a:lin ang="5400000" scaled="0"/>
        </a:gradFill>
        <a:effectLst/>
      </p:bgPr>
    </p:bg>
    <p:spTree>
      <p:nvGrpSpPr>
        <p:cNvPr id="1" name=""/>
        <p:cNvGrpSpPr/>
        <p:nvPr/>
      </p:nvGrpSpPr>
      <p:grpSpPr>
        <a:xfrm>
          <a:off x="0" y="0"/>
          <a:ext cx="0" cy="0"/>
          <a:chOff x="0" y="0"/>
          <a:chExt cx="0" cy="0"/>
        </a:xfrm>
      </p:grpSpPr>
      <p:grpSp>
        <p:nvGrpSpPr>
          <p:cNvPr id="5" name="Группа 4"/>
          <p:cNvGrpSpPr/>
          <p:nvPr/>
        </p:nvGrpSpPr>
        <p:grpSpPr>
          <a:xfrm>
            <a:off x="107504" y="404664"/>
            <a:ext cx="8711413" cy="6363379"/>
            <a:chOff x="107504" y="404664"/>
            <a:chExt cx="8711413" cy="6363379"/>
          </a:xfrm>
        </p:grpSpPr>
        <p:sp>
          <p:nvSpPr>
            <p:cNvPr id="3" name="TextBox 2"/>
            <p:cNvSpPr txBox="1"/>
            <p:nvPr/>
          </p:nvSpPr>
          <p:spPr>
            <a:xfrm>
              <a:off x="323528" y="404664"/>
              <a:ext cx="8352928" cy="2554545"/>
            </a:xfrm>
            <a:prstGeom prst="rect">
              <a:avLst/>
            </a:prstGeom>
            <a:noFill/>
          </p:spPr>
          <p:txBody>
            <a:bodyPr wrap="square" rtlCol="0">
              <a:spAutoFit/>
            </a:bodyPr>
            <a:lstStyle/>
            <a:p>
              <a:pPr algn="ctr"/>
              <a:r>
                <a:rPr lang="uk-UA" sz="3200" b="1" dirty="0" smtClean="0">
                  <a:latin typeface="Times New Roman" panose="02020603050405020304" pitchFamily="18" charset="0"/>
                  <a:cs typeface="Times New Roman" panose="02020603050405020304" pitchFamily="18" charset="0"/>
                </a:rPr>
                <a:t>Законодавство ЄС та України</a:t>
              </a:r>
            </a:p>
            <a:p>
              <a:pPr algn="ctr"/>
              <a:r>
                <a:rPr lang="uk-UA" sz="3200" b="1" dirty="0" smtClean="0">
                  <a:latin typeface="Times New Roman" panose="02020603050405020304" pitchFamily="18" charset="0"/>
                  <a:cs typeface="Times New Roman" panose="02020603050405020304" pitchFamily="18" charset="0"/>
                </a:rPr>
                <a:t>з питань перевірки придатності КТЗ до експлуатації та основні напрями підвищення надійності роботи пункту технічного контролю</a:t>
              </a:r>
              <a:endParaRPr lang="uk-UA"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23192" y="3717032"/>
              <a:ext cx="6395725" cy="1815882"/>
            </a:xfrm>
            <a:prstGeom prst="rect">
              <a:avLst/>
            </a:prstGeom>
            <a:noFill/>
          </p:spPr>
          <p:txBody>
            <a:bodyPr wrap="none" rtlCol="0">
              <a:spAutoFit/>
            </a:bodyPr>
            <a:lstStyle/>
            <a:p>
              <a:r>
                <a:rPr lang="uk-UA" sz="2800" b="1" dirty="0" smtClean="0">
                  <a:solidFill>
                    <a:schemeClr val="bg1"/>
                  </a:solidFill>
                  <a:latin typeface="Times New Roman" panose="02020603050405020304" pitchFamily="18" charset="0"/>
                  <a:cs typeface="Times New Roman" panose="02020603050405020304" pitchFamily="18" charset="0"/>
                </a:rPr>
                <a:t>Старший науковий співробітник</a:t>
              </a:r>
            </a:p>
            <a:p>
              <a:r>
                <a:rPr lang="uk-UA" sz="2800" b="1" dirty="0" smtClean="0">
                  <a:solidFill>
                    <a:schemeClr val="bg1"/>
                  </a:solidFill>
                  <a:latin typeface="Times New Roman" panose="02020603050405020304" pitchFamily="18" charset="0"/>
                  <a:cs typeface="Times New Roman" panose="02020603050405020304" pitchFamily="18" charset="0"/>
                </a:rPr>
                <a:t>ДП «ДержавтотрансНДІпроект»</a:t>
              </a:r>
            </a:p>
            <a:p>
              <a:r>
                <a:rPr lang="uk-UA" sz="2800" b="1" dirty="0" smtClean="0">
                  <a:solidFill>
                    <a:schemeClr val="bg1"/>
                  </a:solidFill>
                  <a:latin typeface="Times New Roman" panose="02020603050405020304" pitchFamily="18" charset="0"/>
                  <a:cs typeface="Times New Roman" panose="02020603050405020304" pitchFamily="18" charset="0"/>
                </a:rPr>
                <a:t>Мержиєвський Валентин Вацлавович</a:t>
              </a:r>
            </a:p>
            <a:p>
              <a:r>
                <a:rPr lang="uk-UA" sz="2800" b="1" dirty="0" err="1" smtClean="0">
                  <a:solidFill>
                    <a:schemeClr val="bg1"/>
                  </a:solidFill>
                  <a:latin typeface="Times New Roman" panose="02020603050405020304" pitchFamily="18" charset="0"/>
                  <a:cs typeface="Times New Roman" panose="02020603050405020304" pitchFamily="18" charset="0"/>
                </a:rPr>
                <a:t>Тел</a:t>
              </a:r>
              <a:r>
                <a:rPr lang="uk-UA" sz="2800" b="1" dirty="0" smtClean="0">
                  <a:solidFill>
                    <a:schemeClr val="bg1"/>
                  </a:solidFill>
                  <a:latin typeface="Times New Roman" panose="02020603050405020304" pitchFamily="18" charset="0"/>
                  <a:cs typeface="Times New Roman" panose="02020603050405020304" pitchFamily="18" charset="0"/>
                </a:rPr>
                <a:t>. (044) 455-6938</a:t>
              </a:r>
              <a:endParaRPr lang="uk-UA" sz="2800" b="1" dirty="0">
                <a:solidFill>
                  <a:schemeClr val="bg1"/>
                </a:solidFill>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871106"/>
              <a:ext cx="957263"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Номер слайда 6"/>
          <p:cNvSpPr>
            <a:spLocks noGrp="1"/>
          </p:cNvSpPr>
          <p:nvPr>
            <p:ph type="sldNum" sz="quarter" idx="12"/>
          </p:nvPr>
        </p:nvSpPr>
        <p:spPr/>
        <p:txBody>
          <a:bodyPr/>
          <a:lstStyle/>
          <a:p>
            <a:fld id="{B19B0651-EE4F-4900-A07F-96A6BFA9D0F0}" type="slidenum">
              <a:rPr lang="ru-RU" sz="3200" b="1">
                <a:solidFill>
                  <a:schemeClr val="bg1"/>
                </a:solidFill>
                <a:latin typeface="Times New Roman" panose="02020603050405020304" pitchFamily="18" charset="0"/>
                <a:cs typeface="Times New Roman" panose="02020603050405020304" pitchFamily="18" charset="0"/>
              </a:rPr>
              <a:pPr/>
              <a:t>2</a:t>
            </a:fld>
            <a:endParaRPr lang="ru-RU"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586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Прямоугольник 3"/>
          <p:cNvSpPr>
            <a:spLocks noChangeArrowheads="1"/>
          </p:cNvSpPr>
          <p:nvPr/>
        </p:nvSpPr>
        <p:spPr bwMode="auto">
          <a:xfrm>
            <a:off x="1355725" y="188913"/>
            <a:ext cx="7105650" cy="1754326"/>
          </a:xfrm>
          <a:prstGeom prst="rect">
            <a:avLst/>
          </a:prstGeom>
          <a:solidFill>
            <a:srgbClr val="FFFF00"/>
          </a:solidFill>
          <a:ln w="9525">
            <a:solidFill>
              <a:srgbClr val="7030A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uk-UA" sz="1400" b="1" dirty="0">
                <a:solidFill>
                  <a:srgbClr val="000000"/>
                </a:solidFill>
              </a:rPr>
              <a:t>МІНІСТЕРСТВО ТРАНСПОРТУ ТА ЗВ'ЯЗКУ УКРАЇНИ</a:t>
            </a:r>
          </a:p>
          <a:p>
            <a:pPr algn="ctr" eaLnBrk="1" hangingPunct="1">
              <a:spcBef>
                <a:spcPct val="0"/>
              </a:spcBef>
              <a:buFontTx/>
              <a:buNone/>
            </a:pPr>
            <a:r>
              <a:rPr lang="ru-RU" altLang="uk-UA" sz="1200" b="1" dirty="0">
                <a:solidFill>
                  <a:srgbClr val="000000"/>
                </a:solidFill>
              </a:rPr>
              <a:t>НАКАЗ</a:t>
            </a:r>
          </a:p>
          <a:p>
            <a:pPr algn="ctr" eaLnBrk="1" hangingPunct="1">
              <a:spcBef>
                <a:spcPct val="0"/>
              </a:spcBef>
              <a:buFontTx/>
              <a:buNone/>
            </a:pPr>
            <a:r>
              <a:rPr lang="ru-RU" altLang="uk-UA" sz="1600" b="1" dirty="0">
                <a:solidFill>
                  <a:srgbClr val="FF0000"/>
                </a:solidFill>
              </a:rPr>
              <a:t>14 лютого 2006 року             м. Київ                                       </a:t>
            </a:r>
            <a:r>
              <a:rPr lang="en-US" altLang="uk-UA" sz="1600" b="1" dirty="0">
                <a:solidFill>
                  <a:srgbClr val="FF0000"/>
                </a:solidFill>
              </a:rPr>
              <a:t>N 136</a:t>
            </a:r>
          </a:p>
          <a:p>
            <a:pPr algn="ctr" eaLnBrk="1" hangingPunct="1">
              <a:spcBef>
                <a:spcPct val="0"/>
              </a:spcBef>
              <a:buFontTx/>
              <a:buNone/>
            </a:pPr>
            <a:endParaRPr lang="en-US" altLang="uk-UA" sz="1200" dirty="0">
              <a:solidFill>
                <a:srgbClr val="000000"/>
              </a:solidFill>
            </a:endParaRPr>
          </a:p>
          <a:p>
            <a:pPr eaLnBrk="1" hangingPunct="1">
              <a:spcBef>
                <a:spcPct val="0"/>
              </a:spcBef>
              <a:buFontTx/>
              <a:buNone/>
            </a:pPr>
            <a:r>
              <a:rPr lang="ru-RU" altLang="uk-UA" sz="1800" b="1" dirty="0" smtClean="0">
                <a:solidFill>
                  <a:srgbClr val="000000"/>
                </a:solidFill>
              </a:rPr>
              <a:t>         Про </a:t>
            </a:r>
            <a:r>
              <a:rPr lang="ru-RU" altLang="uk-UA" sz="1800" b="1" dirty="0" err="1" smtClean="0">
                <a:solidFill>
                  <a:srgbClr val="000000"/>
                </a:solidFill>
              </a:rPr>
              <a:t>затвердження</a:t>
            </a:r>
            <a:r>
              <a:rPr lang="ru-RU" altLang="uk-UA" sz="1800" b="1" dirty="0" smtClean="0">
                <a:solidFill>
                  <a:srgbClr val="000000"/>
                </a:solidFill>
              </a:rPr>
              <a:t> </a:t>
            </a:r>
            <a:r>
              <a:rPr lang="ru-RU" altLang="uk-UA" sz="1800" b="1" dirty="0" err="1" smtClean="0">
                <a:solidFill>
                  <a:srgbClr val="000000"/>
                </a:solidFill>
              </a:rPr>
              <a:t>Випуску</a:t>
            </a:r>
            <a:r>
              <a:rPr lang="ru-RU" altLang="uk-UA" sz="1800" b="1" dirty="0" smtClean="0">
                <a:solidFill>
                  <a:srgbClr val="000000"/>
                </a:solidFill>
              </a:rPr>
              <a:t> </a:t>
            </a:r>
            <a:r>
              <a:rPr lang="en-US" altLang="uk-UA" sz="1800" b="1" dirty="0">
                <a:solidFill>
                  <a:srgbClr val="000000"/>
                </a:solidFill>
              </a:rPr>
              <a:t>N 69 "</a:t>
            </a:r>
            <a:r>
              <a:rPr lang="ru-RU" altLang="uk-UA" sz="1800" b="1" dirty="0" err="1">
                <a:solidFill>
                  <a:srgbClr val="000000"/>
                </a:solidFill>
              </a:rPr>
              <a:t>Автомобільний</a:t>
            </a:r>
            <a:r>
              <a:rPr lang="ru-RU" altLang="uk-UA" sz="1800" b="1" dirty="0">
                <a:solidFill>
                  <a:srgbClr val="000000"/>
                </a:solidFill>
              </a:rPr>
              <a:t> транспорт" </a:t>
            </a:r>
            <a:r>
              <a:rPr lang="ru-RU" altLang="uk-UA" sz="1800" b="1" dirty="0" err="1">
                <a:solidFill>
                  <a:srgbClr val="000000"/>
                </a:solidFill>
              </a:rPr>
              <a:t>Довідника</a:t>
            </a:r>
            <a:r>
              <a:rPr lang="ru-RU" altLang="uk-UA" sz="1800" b="1" dirty="0">
                <a:solidFill>
                  <a:srgbClr val="000000"/>
                </a:solidFill>
              </a:rPr>
              <a:t> </a:t>
            </a:r>
            <a:r>
              <a:rPr lang="ru-RU" altLang="uk-UA" sz="1800" b="1" dirty="0" err="1">
                <a:solidFill>
                  <a:srgbClr val="000000"/>
                </a:solidFill>
              </a:rPr>
              <a:t>кваліфікаційних</a:t>
            </a:r>
            <a:r>
              <a:rPr lang="ru-RU" altLang="uk-UA" sz="1800" b="1" dirty="0">
                <a:solidFill>
                  <a:srgbClr val="000000"/>
                </a:solidFill>
              </a:rPr>
              <a:t> характеристик </a:t>
            </a:r>
            <a:r>
              <a:rPr lang="ru-RU" altLang="uk-UA" sz="1800" b="1" dirty="0" err="1">
                <a:solidFill>
                  <a:srgbClr val="000000"/>
                </a:solidFill>
              </a:rPr>
              <a:t>професій</a:t>
            </a:r>
            <a:r>
              <a:rPr lang="ru-RU" altLang="uk-UA" sz="1800" b="1" dirty="0">
                <a:solidFill>
                  <a:srgbClr val="000000"/>
                </a:solidFill>
              </a:rPr>
              <a:t> </a:t>
            </a:r>
            <a:r>
              <a:rPr lang="ru-RU" altLang="uk-UA" sz="1800" b="1" dirty="0" err="1" smtClean="0">
                <a:solidFill>
                  <a:srgbClr val="000000"/>
                </a:solidFill>
              </a:rPr>
              <a:t>працівників</a:t>
            </a:r>
            <a:r>
              <a:rPr lang="ru-RU" altLang="uk-UA" sz="1800" b="1" dirty="0" smtClean="0">
                <a:solidFill>
                  <a:srgbClr val="000000"/>
                </a:solidFill>
              </a:rPr>
              <a:t> </a:t>
            </a:r>
            <a:r>
              <a:rPr lang="ru-RU" altLang="uk-UA" sz="1800" b="1" dirty="0" err="1" smtClean="0">
                <a:solidFill>
                  <a:srgbClr val="0070C0"/>
                </a:solidFill>
              </a:rPr>
              <a:t>зі</a:t>
            </a:r>
            <a:r>
              <a:rPr lang="ru-RU" altLang="uk-UA" sz="1800" b="1" dirty="0" smtClean="0">
                <a:solidFill>
                  <a:srgbClr val="0070C0"/>
                </a:solidFill>
              </a:rPr>
              <a:t> </a:t>
            </a:r>
            <a:r>
              <a:rPr lang="ru-RU" altLang="uk-UA" sz="1800" b="1" dirty="0" err="1">
                <a:solidFill>
                  <a:srgbClr val="0070C0"/>
                </a:solidFill>
              </a:rPr>
              <a:t>змінами</a:t>
            </a:r>
            <a:r>
              <a:rPr lang="ru-RU" altLang="uk-UA" sz="1800" b="1" dirty="0">
                <a:solidFill>
                  <a:srgbClr val="0070C0"/>
                </a:solidFill>
              </a:rPr>
              <a:t> та </a:t>
            </a:r>
            <a:r>
              <a:rPr lang="ru-RU" altLang="uk-UA" sz="1800" b="1" dirty="0" err="1">
                <a:solidFill>
                  <a:srgbClr val="0070C0"/>
                </a:solidFill>
              </a:rPr>
              <a:t>доповненнями</a:t>
            </a:r>
            <a:r>
              <a:rPr lang="ru-RU" altLang="uk-UA" sz="1800" b="1" dirty="0">
                <a:solidFill>
                  <a:srgbClr val="0070C0"/>
                </a:solidFill>
              </a:rPr>
              <a:t> </a:t>
            </a:r>
          </a:p>
        </p:txBody>
      </p:sp>
      <p:graphicFrame>
        <p:nvGraphicFramePr>
          <p:cNvPr id="6" name="Таблица 5"/>
          <p:cNvGraphicFramePr>
            <a:graphicFrameLocks noGrp="1"/>
          </p:cNvGraphicFramePr>
          <p:nvPr>
            <p:extLst>
              <p:ext uri="{D42A27DB-BD31-4B8C-83A1-F6EECF244321}">
                <p14:modId xmlns:p14="http://schemas.microsoft.com/office/powerpoint/2010/main" val="3407013273"/>
              </p:ext>
            </p:extLst>
          </p:nvPr>
        </p:nvGraphicFramePr>
        <p:xfrm>
          <a:off x="755576" y="2204865"/>
          <a:ext cx="7992888" cy="3024336"/>
        </p:xfrm>
        <a:graphic>
          <a:graphicData uri="http://schemas.openxmlformats.org/drawingml/2006/table">
            <a:tbl>
              <a:tblPr/>
              <a:tblGrid>
                <a:gridCol w="7992888"/>
              </a:tblGrid>
              <a:tr h="3024336">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uk-UA" sz="1800" b="1" i="0" u="none" strike="noStrike" kern="1200" cap="none" normalizeH="0" baseline="0" dirty="0" smtClean="0">
                          <a:ln>
                            <a:noFill/>
                          </a:ln>
                          <a:solidFill>
                            <a:srgbClr val="FF0000"/>
                          </a:solidFill>
                          <a:effectLst/>
                          <a:latin typeface="Times New Roman" pitchFamily="18" charset="0"/>
                          <a:ea typeface="+mn-ea"/>
                          <a:cs typeface="Times New Roman" pitchFamily="18" charset="0"/>
                        </a:rPr>
                        <a:t>Інженер з </a:t>
                      </a:r>
                      <a:r>
                        <a:rPr kumimoji="0" lang="uk-UA" sz="1800" b="1" i="0" u="none" strike="noStrike" cap="none" normalizeH="0" baseline="0" dirty="0" smtClean="0">
                          <a:ln>
                            <a:noFill/>
                          </a:ln>
                          <a:solidFill>
                            <a:srgbClr val="FF0000"/>
                          </a:solidFill>
                          <a:effectLst/>
                          <a:latin typeface="Times New Roman" pitchFamily="18" charset="0"/>
                          <a:cs typeface="Times New Roman" pitchFamily="18" charset="0"/>
                        </a:rPr>
                        <a:t>налагодження й випробувань на автомобільному транспорті</a:t>
                      </a:r>
                      <a:r>
                        <a:rPr kumimoji="0" lang="uk-UA" sz="18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Times New Roman" pitchFamily="18" charset="0"/>
                          <a:cs typeface="Times New Roman" pitchFamily="18" charset="0"/>
                        </a:rPr>
                        <a:t>Електромеханік автотранспортних засобів.</a:t>
                      </a:r>
                    </a:p>
                    <a:p>
                      <a:pPr marL="0" marR="0" lvl="0" indent="0" algn="l" defTabSz="914400" rtl="0" eaLnBrk="1" fontAlgn="base" latinLnBrk="0" hangingPunct="1">
                        <a:lnSpc>
                          <a:spcPct val="150000"/>
                        </a:lnSpc>
                        <a:spcBef>
                          <a:spcPct val="0"/>
                        </a:spcBef>
                        <a:spcAft>
                          <a:spcPct val="0"/>
                        </a:spcAft>
                        <a:buClrTx/>
                        <a:buSzTx/>
                        <a:buFontTx/>
                        <a:buNone/>
                        <a:tabLst/>
                      </a:pPr>
                      <a:r>
                        <a:rPr kumimoji="0" lang="uk-UA" sz="1800" b="1" i="0" u="none" strike="noStrike" cap="none" normalizeH="0" baseline="0" dirty="0" smtClean="0">
                          <a:ln>
                            <a:noFill/>
                          </a:ln>
                          <a:solidFill>
                            <a:srgbClr val="FF0000"/>
                          </a:solidFill>
                          <a:effectLst/>
                          <a:latin typeface="Times New Roman" pitchFamily="18" charset="0"/>
                          <a:cs typeface="Times New Roman" pitchFamily="18" charset="0"/>
                        </a:rPr>
                        <a:t>Механік автомобільної колони (гаража).</a:t>
                      </a:r>
                    </a:p>
                    <a:p>
                      <a:pPr marL="0" marR="0" lvl="0" indent="0" algn="l" defTabSz="914400" rtl="0" eaLnBrk="1" fontAlgn="base" latinLnBrk="0" hangingPunct="1">
                        <a:lnSpc>
                          <a:spcPct val="150000"/>
                        </a:lnSpc>
                        <a:spcBef>
                          <a:spcPct val="0"/>
                        </a:spcBef>
                        <a:spcAft>
                          <a:spcPct val="0"/>
                        </a:spcAft>
                        <a:buClrTx/>
                        <a:buSzTx/>
                        <a:buFontTx/>
                        <a:buNone/>
                        <a:tabLst/>
                      </a:pPr>
                      <a:r>
                        <a:rPr kumimoji="0" lang="uk-UA" sz="1800" b="1" i="0" u="none" strike="noStrike" cap="none" normalizeH="0" baseline="0" dirty="0" smtClean="0">
                          <a:ln>
                            <a:noFill/>
                          </a:ln>
                          <a:solidFill>
                            <a:srgbClr val="002060"/>
                          </a:solidFill>
                          <a:effectLst/>
                          <a:latin typeface="Times New Roman" pitchFamily="18" charset="0"/>
                          <a:cs typeface="Times New Roman" pitchFamily="18" charset="0"/>
                        </a:rPr>
                        <a:t>Механік контрольно-пропускного пункту.</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1" i="0" u="none" strike="noStrike" cap="none" normalizeH="0" baseline="0" dirty="0" err="1" smtClean="0">
                          <a:ln>
                            <a:noFill/>
                          </a:ln>
                          <a:solidFill>
                            <a:srgbClr val="FF0000"/>
                          </a:solidFill>
                          <a:effectLst/>
                          <a:latin typeface="Times New Roman" pitchFamily="18" charset="0"/>
                          <a:cs typeface="Times New Roman" pitchFamily="18" charset="0"/>
                        </a:rPr>
                        <a:t>Водій</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 автотранспортних засобів.</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Times New Roman" pitchFamily="18" charset="0"/>
                          <a:cs typeface="Times New Roman" pitchFamily="18" charset="0"/>
                        </a:rPr>
                        <a:t>Контролер технічного стану автомототранспортних засобів. </a:t>
                      </a:r>
                    </a:p>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Слюсар-ремонтник на автомобільному транспорті</a:t>
                      </a:r>
                    </a:p>
                  </a:txBody>
                  <a:tcPr marL="89848" marR="898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alpha val="35000"/>
                      </a:schemeClr>
                    </a:solidFill>
                  </a:tcPr>
                </a:tc>
              </a:tr>
            </a:tbl>
          </a:graphicData>
        </a:graphic>
      </p:graphicFrame>
      <p:sp>
        <p:nvSpPr>
          <p:cNvPr id="414728" name="Номер слайда 1"/>
          <p:cNvSpPr>
            <a:spLocks noGrp="1"/>
          </p:cNvSpPr>
          <p:nvPr>
            <p:ph type="sldNum" sz="quarter" idx="12"/>
          </p:nvPr>
        </p:nvSpPr>
        <p:spPr>
          <a:xfrm>
            <a:off x="6876256" y="5697537"/>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547176A-60BE-4642-8600-98FCE7447AC1}" type="slidenum">
              <a:rPr lang="uk-UA" altLang="uk-UA" sz="3200" b="1"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defRPr/>
              </a:pPr>
              <a:t>20</a:t>
            </a:fld>
            <a:endParaRPr lang="uk-UA" altLang="uk-UA" sz="3200" b="1" dirty="0" smtClean="0">
              <a:solidFill>
                <a:srgbClr val="000000"/>
              </a:solidFill>
              <a:latin typeface="Times New Roman" panose="02020603050405020304" pitchFamily="18" charset="0"/>
              <a:cs typeface="Times New Roman" panose="02020603050405020304" pitchFamily="18" charset="0"/>
            </a:endParaRPr>
          </a:p>
        </p:txBody>
      </p:sp>
      <p:pic>
        <p:nvPicPr>
          <p:cNvPr id="497673"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25590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876256" y="5421337"/>
            <a:ext cx="2133600" cy="476250"/>
          </a:xfrm>
        </p:spPr>
        <p:txBody>
          <a:bodyPr/>
          <a:lstStyle/>
          <a:p>
            <a:pPr>
              <a:defRPr/>
            </a:pPr>
            <a:fld id="{FF299952-02B0-4EED-8706-233E9F2419EE}" type="slidenum">
              <a:rPr lang="uk-UA" sz="3200" b="1" smtClean="0">
                <a:latin typeface="Times New Roman" panose="02020603050405020304" pitchFamily="18" charset="0"/>
                <a:cs typeface="Times New Roman" panose="02020603050405020304" pitchFamily="18" charset="0"/>
              </a:rPr>
              <a:pPr>
                <a:defRPr/>
              </a:pPr>
              <a:t>21</a:t>
            </a:fld>
            <a:endParaRPr lang="uk-UA"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8313" y="476250"/>
            <a:ext cx="7920037" cy="4800600"/>
          </a:xfrm>
          <a:prstGeom prst="rect">
            <a:avLst/>
          </a:prstGeom>
          <a:gradFill>
            <a:gsLst>
              <a:gs pos="0">
                <a:schemeClr val="accent1">
                  <a:shade val="30000"/>
                  <a:satMod val="115000"/>
                  <a:lumMod val="22000"/>
                  <a:lumOff val="78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p>
            <a:pPr algn="ctr" fontAlgn="base">
              <a:spcBef>
                <a:spcPct val="0"/>
              </a:spcBef>
              <a:spcAft>
                <a:spcPct val="0"/>
              </a:spcAft>
              <a:defRPr/>
            </a:pPr>
            <a:r>
              <a:rPr lang="uk-UA" sz="2800" b="1" dirty="0">
                <a:solidFill>
                  <a:srgbClr val="0070C0"/>
                </a:solidFill>
                <a:latin typeface="Times New Roman" panose="02020603050405020304" pitchFamily="18" charset="0"/>
                <a:cs typeface="Times New Roman" panose="02020603050405020304" pitchFamily="18" charset="0"/>
              </a:rPr>
              <a:t>Порядок</a:t>
            </a:r>
          </a:p>
          <a:p>
            <a:pPr algn="ctr" fontAlgn="base">
              <a:spcBef>
                <a:spcPct val="0"/>
              </a:spcBef>
              <a:spcAft>
                <a:spcPct val="0"/>
              </a:spcAft>
              <a:defRPr/>
            </a:pPr>
            <a:r>
              <a:rPr lang="uk-UA" sz="2800" b="1" dirty="0">
                <a:solidFill>
                  <a:srgbClr val="0070C0"/>
                </a:solidFill>
                <a:latin typeface="Times New Roman" panose="02020603050405020304" pitchFamily="18" charset="0"/>
                <a:cs typeface="Times New Roman" panose="02020603050405020304" pitchFamily="18" charset="0"/>
              </a:rPr>
              <a:t>розроблення та затвердження кваліфікаційних характеристик</a:t>
            </a:r>
          </a:p>
          <a:p>
            <a:pPr algn="ctr" fontAlgn="base">
              <a:spcBef>
                <a:spcPct val="0"/>
              </a:spcBef>
              <a:spcAft>
                <a:spcPct val="0"/>
              </a:spcAft>
              <a:defRPr/>
            </a:pPr>
            <a:r>
              <a:rPr lang="uk-UA" sz="2000" b="1" i="1" dirty="0">
                <a:solidFill>
                  <a:srgbClr val="00B050"/>
                </a:solidFill>
                <a:latin typeface="Times New Roman" panose="02020603050405020304" pitchFamily="18" charset="0"/>
                <a:cs typeface="Times New Roman" panose="02020603050405020304" pitchFamily="18" charset="0"/>
              </a:rPr>
              <a:t>(на підставі ст. 96 Кодексу законів про працю України,</a:t>
            </a:r>
          </a:p>
          <a:p>
            <a:pPr algn="ctr" fontAlgn="base">
              <a:spcBef>
                <a:spcPct val="0"/>
              </a:spcBef>
              <a:spcAft>
                <a:spcPct val="0"/>
              </a:spcAft>
              <a:defRPr/>
            </a:pPr>
            <a:r>
              <a:rPr lang="uk-UA" sz="2000" b="1" i="1" dirty="0">
                <a:solidFill>
                  <a:srgbClr val="00B050"/>
                </a:solidFill>
                <a:latin typeface="Times New Roman" panose="02020603050405020304" pitchFamily="18" charset="0"/>
                <a:cs typeface="Times New Roman" panose="02020603050405020304" pitchFamily="18" charset="0"/>
              </a:rPr>
              <a:t>ст. 6 Закону України «Про оплату праці») </a:t>
            </a:r>
          </a:p>
          <a:p>
            <a:pPr algn="ctr" fontAlgn="base">
              <a:spcBef>
                <a:spcPct val="0"/>
              </a:spcBef>
              <a:spcAft>
                <a:spcPct val="0"/>
              </a:spcAft>
              <a:defRPr/>
            </a:pPr>
            <a:endParaRPr lang="uk-UA" sz="2800" b="1" dirty="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defRPr/>
            </a:pPr>
            <a:endParaRPr lang="uk-UA" sz="2800" b="1" dirty="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defRPr/>
            </a:pPr>
            <a:r>
              <a:rPr lang="uk-UA" dirty="0">
                <a:solidFill>
                  <a:srgbClr val="000000"/>
                </a:solidFill>
                <a:latin typeface="Times New Roman" panose="02020603050405020304" pitchFamily="18" charset="0"/>
                <a:cs typeface="Times New Roman" panose="02020603050405020304" pitchFamily="18" charset="0"/>
              </a:rPr>
              <a:t>ЗАТВЕРДЖЕНО</a:t>
            </a:r>
          </a:p>
          <a:p>
            <a:pPr algn="ctr" fontAlgn="base">
              <a:spcBef>
                <a:spcPct val="0"/>
              </a:spcBef>
              <a:spcAft>
                <a:spcPct val="0"/>
              </a:spcAft>
              <a:defRPr/>
            </a:pPr>
            <a:r>
              <a:rPr lang="uk-UA" dirty="0">
                <a:solidFill>
                  <a:srgbClr val="000000"/>
                </a:solidFill>
                <a:latin typeface="Times New Roman" panose="02020603050405020304" pitchFamily="18" charset="0"/>
                <a:cs typeface="Times New Roman" panose="02020603050405020304" pitchFamily="18" charset="0"/>
              </a:rPr>
              <a:t>Наказ </a:t>
            </a:r>
            <a:r>
              <a:rPr lang="uk-UA" dirty="0" err="1">
                <a:solidFill>
                  <a:srgbClr val="000000"/>
                </a:solidFill>
                <a:latin typeface="Times New Roman" panose="02020603050405020304" pitchFamily="18" charset="0"/>
                <a:cs typeface="Times New Roman" panose="02020603050405020304" pitchFamily="18" charset="0"/>
              </a:rPr>
              <a:t>Мінсоцполітики</a:t>
            </a:r>
            <a:r>
              <a:rPr lang="uk-UA" dirty="0">
                <a:solidFill>
                  <a:srgbClr val="000000"/>
                </a:solidFill>
                <a:latin typeface="Times New Roman" panose="02020603050405020304" pitchFamily="18" charset="0"/>
                <a:cs typeface="Times New Roman" panose="02020603050405020304" pitchFamily="18" charset="0"/>
              </a:rPr>
              <a:t> України</a:t>
            </a:r>
          </a:p>
          <a:p>
            <a:pPr algn="ctr" fontAlgn="base">
              <a:spcBef>
                <a:spcPct val="0"/>
              </a:spcBef>
              <a:spcAft>
                <a:spcPct val="0"/>
              </a:spcAft>
              <a:defRPr/>
            </a:pPr>
            <a:r>
              <a:rPr lang="uk-UA" dirty="0">
                <a:solidFill>
                  <a:srgbClr val="000000"/>
                </a:solidFill>
                <a:latin typeface="Times New Roman" panose="02020603050405020304" pitchFamily="18" charset="0"/>
                <a:cs typeface="Times New Roman" panose="02020603050405020304" pitchFamily="18" charset="0"/>
              </a:rPr>
              <a:t>31.05. 2017 3918</a:t>
            </a:r>
          </a:p>
          <a:p>
            <a:pPr algn="ctr" fontAlgn="base">
              <a:spcBef>
                <a:spcPct val="0"/>
              </a:spcBef>
              <a:spcAft>
                <a:spcPct val="0"/>
              </a:spcAft>
              <a:defRPr/>
            </a:pPr>
            <a:endParaRPr lang="uk-UA" dirty="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defRPr/>
            </a:pPr>
            <a:r>
              <a:rPr lang="uk-UA" dirty="0">
                <a:solidFill>
                  <a:srgbClr val="000000"/>
                </a:solidFill>
                <a:latin typeface="Times New Roman" panose="02020603050405020304" pitchFamily="18" charset="0"/>
                <a:cs typeface="Times New Roman" panose="02020603050405020304" pitchFamily="18" charset="0"/>
              </a:rPr>
              <a:t>ЗАРЕЄСТРОВАНО</a:t>
            </a:r>
          </a:p>
          <a:p>
            <a:pPr algn="ctr" fontAlgn="base">
              <a:spcBef>
                <a:spcPct val="0"/>
              </a:spcBef>
              <a:spcAft>
                <a:spcPct val="0"/>
              </a:spcAft>
              <a:defRPr/>
            </a:pPr>
            <a:r>
              <a:rPr lang="uk-UA" dirty="0">
                <a:solidFill>
                  <a:srgbClr val="000000"/>
                </a:solidFill>
                <a:latin typeface="Times New Roman" panose="02020603050405020304" pitchFamily="18" charset="0"/>
                <a:cs typeface="Times New Roman" panose="02020603050405020304" pitchFamily="18" charset="0"/>
              </a:rPr>
              <a:t>В Мін’юсті України </a:t>
            </a:r>
          </a:p>
          <a:p>
            <a:pPr algn="ctr" fontAlgn="base">
              <a:spcBef>
                <a:spcPct val="0"/>
              </a:spcBef>
              <a:spcAft>
                <a:spcPct val="0"/>
              </a:spcAft>
              <a:defRPr/>
            </a:pPr>
            <a:r>
              <a:rPr lang="uk-UA" dirty="0">
                <a:solidFill>
                  <a:srgbClr val="000000"/>
                </a:solidFill>
                <a:latin typeface="Times New Roman" panose="02020603050405020304" pitchFamily="18" charset="0"/>
                <a:cs typeface="Times New Roman" panose="02020603050405020304" pitchFamily="18" charset="0"/>
              </a:rPr>
              <a:t>23.06 2017 за </a:t>
            </a:r>
            <a:r>
              <a:rPr lang="uk-UA" dirty="0">
                <a:solidFill>
                  <a:srgbClr val="FF0000"/>
                </a:solidFill>
                <a:latin typeface="Times New Roman" panose="02020603050405020304" pitchFamily="18" charset="0"/>
                <a:cs typeface="Times New Roman" panose="02020603050405020304" pitchFamily="18" charset="0"/>
              </a:rPr>
              <a:t>№784/30652 </a:t>
            </a:r>
          </a:p>
        </p:txBody>
      </p:sp>
      <p:pic>
        <p:nvPicPr>
          <p:cNvPr id="499716"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975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2623B567-37EF-4F41-8430-1413E4CA42CE}" type="slidenum">
              <a:rPr lang="uk-UA" sz="3200" b="1" smtClean="0">
                <a:latin typeface="Times New Roman" panose="02020603050405020304" pitchFamily="18" charset="0"/>
                <a:cs typeface="Times New Roman" panose="02020603050405020304" pitchFamily="18" charset="0"/>
              </a:rPr>
              <a:pPr>
                <a:defRPr/>
              </a:pPr>
              <a:t>22</a:t>
            </a:fld>
            <a:endParaRPr lang="uk-UA"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55576" y="1196752"/>
            <a:ext cx="7863563" cy="1446550"/>
          </a:xfrm>
          <a:prstGeom prst="rect">
            <a:avLst/>
          </a:prstGeom>
          <a:noFill/>
        </p:spPr>
        <p:txBody>
          <a:bodyPr wrap="none" rtlCol="0">
            <a:spAutoFit/>
          </a:bodyPr>
          <a:lstStyle/>
          <a:p>
            <a:r>
              <a:rPr lang="uk-UA" sz="8800" b="1" dirty="0" smtClean="0">
                <a:solidFill>
                  <a:srgbClr val="FF0000"/>
                </a:solidFill>
              </a:rPr>
              <a:t>Документація</a:t>
            </a:r>
            <a:endParaRPr lang="uk-UA" sz="8800" b="1" dirty="0">
              <a:solidFill>
                <a:srgbClr val="FF0000"/>
              </a:solidFill>
            </a:endParaRPr>
          </a:p>
        </p:txBody>
      </p:sp>
    </p:spTree>
    <p:extLst>
      <p:ext uri="{BB962C8B-B14F-4D97-AF65-F5344CB8AC3E}">
        <p14:creationId xmlns:p14="http://schemas.microsoft.com/office/powerpoint/2010/main" val="3174409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1"/>
          <p:cNvSpPr>
            <a:spLocks noChangeArrowheads="1"/>
          </p:cNvSpPr>
          <p:nvPr/>
        </p:nvSpPr>
        <p:spPr bwMode="auto">
          <a:xfrm>
            <a:off x="858838" y="3504378"/>
            <a:ext cx="7681912" cy="951735"/>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uk-UA" altLang="uk-UA" sz="1200" smtClean="0">
              <a:solidFill>
                <a:srgbClr val="000000"/>
              </a:solidFill>
              <a:cs typeface="Arial" charset="0"/>
            </a:endParaRPr>
          </a:p>
        </p:txBody>
      </p:sp>
      <p:sp>
        <p:nvSpPr>
          <p:cNvPr id="500739" name="Rectangle 72"/>
          <p:cNvSpPr>
            <a:spLocks noChangeArrowheads="1"/>
          </p:cNvSpPr>
          <p:nvPr/>
        </p:nvSpPr>
        <p:spPr bwMode="auto">
          <a:xfrm>
            <a:off x="922338" y="3914775"/>
            <a:ext cx="7681912" cy="541338"/>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uk-UA" altLang="uk-UA" sz="1200" smtClean="0">
              <a:solidFill>
                <a:srgbClr val="000000"/>
              </a:solidFill>
              <a:cs typeface="Arial" charset="0"/>
            </a:endParaRPr>
          </a:p>
        </p:txBody>
      </p:sp>
      <p:sp>
        <p:nvSpPr>
          <p:cNvPr id="500740" name="Rectangle 68"/>
          <p:cNvSpPr>
            <a:spLocks noChangeArrowheads="1"/>
          </p:cNvSpPr>
          <p:nvPr/>
        </p:nvSpPr>
        <p:spPr bwMode="auto">
          <a:xfrm>
            <a:off x="893601" y="3504378"/>
            <a:ext cx="7680325"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180975" eaLnBrk="0" hangingPunct="0">
              <a:spcBef>
                <a:spcPct val="20000"/>
              </a:spcBef>
              <a:buChar char="•"/>
              <a:defRPr sz="3200">
                <a:solidFill>
                  <a:schemeClr val="tx1"/>
                </a:solidFill>
                <a:latin typeface="Arial" charset="0"/>
              </a:defRPr>
            </a:lvl1pPr>
            <a:lvl2pPr marL="742950" indent="-285750" defTabSz="180975" eaLnBrk="0" hangingPunct="0">
              <a:spcBef>
                <a:spcPct val="20000"/>
              </a:spcBef>
              <a:buChar char="–"/>
              <a:defRPr sz="2800">
                <a:solidFill>
                  <a:schemeClr val="tx1"/>
                </a:solidFill>
                <a:latin typeface="Arial" charset="0"/>
              </a:defRPr>
            </a:lvl2pPr>
            <a:lvl3pPr marL="1143000" indent="-228600" defTabSz="180975" eaLnBrk="0" hangingPunct="0">
              <a:spcBef>
                <a:spcPct val="20000"/>
              </a:spcBef>
              <a:buChar char="•"/>
              <a:defRPr sz="2400">
                <a:solidFill>
                  <a:schemeClr val="tx1"/>
                </a:solidFill>
                <a:latin typeface="Arial" charset="0"/>
              </a:defRPr>
            </a:lvl3pPr>
            <a:lvl4pPr marL="1600200" indent="-228600" defTabSz="180975" eaLnBrk="0" hangingPunct="0">
              <a:spcBef>
                <a:spcPct val="20000"/>
              </a:spcBef>
              <a:buChar char="–"/>
              <a:defRPr sz="2000">
                <a:solidFill>
                  <a:schemeClr val="tx1"/>
                </a:solidFill>
                <a:latin typeface="Arial" charset="0"/>
              </a:defRPr>
            </a:lvl4pPr>
            <a:lvl5pPr marL="2057400" indent="-228600" defTabSz="180975" eaLnBrk="0" hangingPunct="0">
              <a:spcBef>
                <a:spcPct val="20000"/>
              </a:spcBef>
              <a:buChar char="»"/>
              <a:defRPr sz="2000">
                <a:solidFill>
                  <a:schemeClr val="tx1"/>
                </a:solidFill>
                <a:latin typeface="Arial" charset="0"/>
              </a:defRPr>
            </a:lvl5pPr>
            <a:lvl6pPr marL="2514600" indent="-228600" defTabSz="180975" eaLnBrk="0" fontAlgn="base" hangingPunct="0">
              <a:spcBef>
                <a:spcPct val="20000"/>
              </a:spcBef>
              <a:spcAft>
                <a:spcPct val="0"/>
              </a:spcAft>
              <a:buChar char="»"/>
              <a:defRPr sz="2000">
                <a:solidFill>
                  <a:schemeClr val="tx1"/>
                </a:solidFill>
                <a:latin typeface="Arial" charset="0"/>
              </a:defRPr>
            </a:lvl6pPr>
            <a:lvl7pPr marL="2971800" indent="-228600" defTabSz="180975" eaLnBrk="0" fontAlgn="base" hangingPunct="0">
              <a:spcBef>
                <a:spcPct val="20000"/>
              </a:spcBef>
              <a:spcAft>
                <a:spcPct val="0"/>
              </a:spcAft>
              <a:buChar char="»"/>
              <a:defRPr sz="2000">
                <a:solidFill>
                  <a:schemeClr val="tx1"/>
                </a:solidFill>
                <a:latin typeface="Arial" charset="0"/>
              </a:defRPr>
            </a:lvl7pPr>
            <a:lvl8pPr marL="3429000" indent="-228600" defTabSz="180975" eaLnBrk="0" fontAlgn="base" hangingPunct="0">
              <a:spcBef>
                <a:spcPct val="20000"/>
              </a:spcBef>
              <a:spcAft>
                <a:spcPct val="0"/>
              </a:spcAft>
              <a:buChar char="»"/>
              <a:defRPr sz="2000">
                <a:solidFill>
                  <a:schemeClr val="tx1"/>
                </a:solidFill>
                <a:latin typeface="Arial" charset="0"/>
              </a:defRPr>
            </a:lvl8pPr>
            <a:lvl9pPr marL="3886200" indent="-228600" defTabSz="180975" eaLnBrk="0" fontAlgn="base" hangingPunct="0">
              <a:spcBef>
                <a:spcPct val="20000"/>
              </a:spcBef>
              <a:spcAft>
                <a:spcPct val="0"/>
              </a:spcAft>
              <a:buChar char="»"/>
              <a:defRPr sz="2000">
                <a:solidFill>
                  <a:schemeClr val="tx1"/>
                </a:solidFill>
                <a:latin typeface="Arial" charset="0"/>
              </a:defRPr>
            </a:lvl9pPr>
          </a:lstStyle>
          <a:p>
            <a:pPr algn="just" fontAlgn="base">
              <a:spcBef>
                <a:spcPct val="0"/>
              </a:spcBef>
              <a:spcAft>
                <a:spcPct val="0"/>
              </a:spcAft>
              <a:buFontTx/>
              <a:buNone/>
            </a:pPr>
            <a:r>
              <a:rPr lang="uk-UA" altLang="uk-UA" sz="1400" dirty="0" smtClean="0">
                <a:solidFill>
                  <a:srgbClr val="FF0000"/>
                </a:solidFill>
                <a:cs typeface="Times New Roman" pitchFamily="18" charset="0"/>
              </a:rPr>
              <a:t>	1. Звернути особливу увагу на діапазони вимірювань (гальмовий стенд, газоаналізатор …) і, </a:t>
            </a:r>
            <a:r>
              <a:rPr lang="uk-UA" altLang="uk-UA" sz="1400" b="1" dirty="0" smtClean="0">
                <a:solidFill>
                  <a:srgbClr val="FF0000"/>
                </a:solidFill>
                <a:cs typeface="Times New Roman" pitchFamily="18" charset="0"/>
              </a:rPr>
              <a:t>у разі необхідності, обмежити галузь акредитації</a:t>
            </a:r>
            <a:r>
              <a:rPr lang="uk-UA" altLang="uk-UA" sz="1400" dirty="0" smtClean="0">
                <a:solidFill>
                  <a:srgbClr val="FF0000"/>
                </a:solidFill>
                <a:cs typeface="Times New Roman" pitchFamily="18" charset="0"/>
              </a:rPr>
              <a:t>. </a:t>
            </a:r>
            <a:r>
              <a:rPr lang="uk-UA" altLang="uk-UA" sz="1400" dirty="0" smtClean="0">
                <a:solidFill>
                  <a:srgbClr val="943634"/>
                </a:solidFill>
                <a:cs typeface="Times New Roman" pitchFamily="18" charset="0"/>
              </a:rPr>
              <a:t>Наприклад, заявник бажає вимірювати силу гальмування КТЗ усіх категорій N та O. Його гальмовий стенд допускає максимальну навантагу на вісь у 3 </a:t>
            </a:r>
            <a:r>
              <a:rPr lang="uk-UA" altLang="uk-UA" sz="1400" dirty="0" err="1" smtClean="0">
                <a:solidFill>
                  <a:srgbClr val="943634"/>
                </a:solidFill>
                <a:cs typeface="Times New Roman" pitchFamily="18" charset="0"/>
              </a:rPr>
              <a:t>тс</a:t>
            </a:r>
            <a:r>
              <a:rPr lang="uk-UA" altLang="uk-UA" sz="1400" dirty="0" smtClean="0">
                <a:solidFill>
                  <a:srgbClr val="943634"/>
                </a:solidFill>
                <a:cs typeface="Times New Roman" pitchFamily="18" charset="0"/>
              </a:rPr>
              <a:t>, що і є межею вимірювань. Таке обмеження повинно зазначатись у галузі атестації – </a:t>
            </a:r>
            <a:r>
              <a:rPr lang="uk-UA" altLang="uk-UA" sz="1400" dirty="0" smtClean="0">
                <a:solidFill>
                  <a:srgbClr val="000000"/>
                </a:solidFill>
                <a:cs typeface="Times New Roman" pitchFamily="18" charset="0"/>
              </a:rPr>
              <a:t>«КТЗ категорій N з навантагою на вісь не більше 3 </a:t>
            </a:r>
            <a:r>
              <a:rPr lang="uk-UA" altLang="uk-UA" sz="1400" dirty="0" err="1" smtClean="0">
                <a:solidFill>
                  <a:srgbClr val="000000"/>
                </a:solidFill>
                <a:cs typeface="Times New Roman" pitchFamily="18" charset="0"/>
              </a:rPr>
              <a:t>тс</a:t>
            </a:r>
            <a:r>
              <a:rPr lang="uk-UA" altLang="uk-UA" sz="1400" dirty="0" smtClean="0">
                <a:solidFill>
                  <a:srgbClr val="000000"/>
                </a:solidFill>
                <a:cs typeface="Times New Roman" pitchFamily="18" charset="0"/>
              </a:rPr>
              <a:t>».</a:t>
            </a:r>
          </a:p>
          <a:p>
            <a:pPr algn="just" fontAlgn="base">
              <a:spcBef>
                <a:spcPct val="0"/>
              </a:spcBef>
              <a:spcAft>
                <a:spcPct val="0"/>
              </a:spcAft>
              <a:buFontTx/>
              <a:buNone/>
            </a:pPr>
            <a:r>
              <a:rPr lang="uk-UA" altLang="uk-UA" sz="1400" dirty="0" smtClean="0">
                <a:solidFill>
                  <a:srgbClr val="943634"/>
                </a:solidFill>
                <a:cs typeface="Times New Roman" pitchFamily="18" charset="0"/>
              </a:rPr>
              <a:t>	Зазвичай таке обмеження може мати місце для спеціальних машин, виконаних на колісних шасі.</a:t>
            </a:r>
            <a:endParaRPr lang="uk-UA" altLang="uk-UA" sz="1200" dirty="0" smtClean="0">
              <a:solidFill>
                <a:srgbClr val="000000"/>
              </a:solidFill>
              <a:cs typeface="Times New Roman" pitchFamily="18" charset="0"/>
            </a:endParaRPr>
          </a:p>
          <a:p>
            <a:pPr algn="just" fontAlgn="base">
              <a:spcBef>
                <a:spcPct val="0"/>
              </a:spcBef>
              <a:spcAft>
                <a:spcPct val="0"/>
              </a:spcAft>
              <a:buFontTx/>
              <a:buNone/>
            </a:pPr>
            <a:endParaRPr lang="uk-UA" altLang="uk-UA" sz="1400" dirty="0" smtClean="0">
              <a:solidFill>
                <a:srgbClr val="FF0000"/>
              </a:solidFill>
              <a:cs typeface="Arial" charset="0"/>
            </a:endParaRPr>
          </a:p>
          <a:p>
            <a:pPr algn="just" fontAlgn="base">
              <a:spcBef>
                <a:spcPct val="0"/>
              </a:spcBef>
              <a:spcAft>
                <a:spcPct val="0"/>
              </a:spcAft>
              <a:buFontTx/>
              <a:buNone/>
            </a:pPr>
            <a:r>
              <a:rPr lang="uk-UA" altLang="uk-UA" sz="1400" dirty="0" smtClean="0">
                <a:solidFill>
                  <a:srgbClr val="FF0000"/>
                </a:solidFill>
                <a:cs typeface="Times New Roman" pitchFamily="18" charset="0"/>
              </a:rPr>
              <a:t>	2. До уваги  брати норми метрологічних характеристик законодавства, а </a:t>
            </a:r>
            <a:r>
              <a:rPr lang="uk-UA" altLang="uk-UA" sz="1400" b="1" dirty="0" smtClean="0">
                <a:solidFill>
                  <a:srgbClr val="FF0000"/>
                </a:solidFill>
                <a:cs typeface="Times New Roman" pitchFamily="18" charset="0"/>
              </a:rPr>
              <a:t>не ДСТУ </a:t>
            </a:r>
            <a:r>
              <a:rPr lang="uk-UA" altLang="uk-UA" sz="1400" dirty="0" smtClean="0">
                <a:solidFill>
                  <a:srgbClr val="FF0000"/>
                </a:solidFill>
                <a:cs typeface="Times New Roman" pitchFamily="18" charset="0"/>
              </a:rPr>
              <a:t>– не у всіх випадках співпадають! </a:t>
            </a:r>
            <a:endParaRPr lang="uk-UA" altLang="uk-UA" sz="1800" dirty="0" smtClean="0">
              <a:solidFill>
                <a:srgbClr val="000000"/>
              </a:solidFill>
              <a:cs typeface="Arial" charset="0"/>
            </a:endParaRPr>
          </a:p>
        </p:txBody>
      </p:sp>
      <p:sp>
        <p:nvSpPr>
          <p:cNvPr id="500741" name="Rectangle 75"/>
          <p:cNvSpPr>
            <a:spLocks noChangeArrowheads="1"/>
          </p:cNvSpPr>
          <p:nvPr/>
        </p:nvSpPr>
        <p:spPr bwMode="auto">
          <a:xfrm>
            <a:off x="347663" y="620713"/>
            <a:ext cx="8351837" cy="5724525"/>
          </a:xfrm>
          <a:prstGeom prst="rect">
            <a:avLst/>
          </a:prstGeom>
          <a:noFill/>
          <a:ln w="12700" algn="ctr">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endParaRPr lang="uk-UA" altLang="uk-UA" sz="1200" smtClean="0">
              <a:solidFill>
                <a:srgbClr val="000000"/>
              </a:solidFill>
              <a:cs typeface="Arial" charset="0"/>
            </a:endParaRPr>
          </a:p>
        </p:txBody>
      </p:sp>
      <p:sp>
        <p:nvSpPr>
          <p:cNvPr id="500742" name="Rectangle 4"/>
          <p:cNvSpPr>
            <a:spLocks noChangeArrowheads="1"/>
          </p:cNvSpPr>
          <p:nvPr/>
        </p:nvSpPr>
        <p:spPr bwMode="auto">
          <a:xfrm>
            <a:off x="252413" y="612775"/>
            <a:ext cx="8448675"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ru-RU" altLang="uk-UA" sz="1800" b="1" smtClean="0">
                <a:solidFill>
                  <a:srgbClr val="000000"/>
                </a:solidFill>
                <a:latin typeface="Times New Roman" pitchFamily="18" charset="0"/>
                <a:cs typeface="Times New Roman" pitchFamily="18" charset="0"/>
              </a:rPr>
              <a:t>Інформація щодо наявності та стану</a:t>
            </a:r>
          </a:p>
          <a:p>
            <a:pPr algn="ctr" fontAlgn="base">
              <a:spcBef>
                <a:spcPct val="0"/>
              </a:spcBef>
              <a:spcAft>
                <a:spcPct val="0"/>
              </a:spcAft>
              <a:buFontTx/>
              <a:buNone/>
            </a:pPr>
            <a:r>
              <a:rPr lang="ru-RU" altLang="uk-UA" sz="1800" b="1" smtClean="0">
                <a:solidFill>
                  <a:srgbClr val="000000"/>
                </a:solidFill>
                <a:latin typeface="Times New Roman" pitchFamily="18" charset="0"/>
                <a:cs typeface="Times New Roman" pitchFamily="18" charset="0"/>
              </a:rPr>
              <a:t>випробувального і допоміжного обладнання </a:t>
            </a:r>
            <a:endParaRPr lang="ru-RU" altLang="uk-UA" sz="1800" b="1" smtClean="0">
              <a:solidFill>
                <a:srgbClr val="000000"/>
              </a:solidFill>
              <a:latin typeface="Times New Roman" pitchFamily="18" charset="0"/>
              <a:ea typeface="Calibri" pitchFamily="34" charset="0"/>
              <a:cs typeface="Times New Roman" pitchFamily="18" charset="0"/>
            </a:endParaRPr>
          </a:p>
          <a:p>
            <a:pPr algn="ctr" fontAlgn="base">
              <a:spcBef>
                <a:spcPct val="0"/>
              </a:spcBef>
              <a:spcAft>
                <a:spcPct val="0"/>
              </a:spcAft>
              <a:buFontTx/>
              <a:buNone/>
            </a:pPr>
            <a:endParaRPr lang="ru-RU" altLang="uk-UA" sz="1800" smtClean="0">
              <a:solidFill>
                <a:srgbClr val="000000"/>
              </a:solidFill>
              <a:cs typeface="Arial" charset="0"/>
            </a:endParaRPr>
          </a:p>
        </p:txBody>
      </p:sp>
      <p:graphicFrame>
        <p:nvGraphicFramePr>
          <p:cNvPr id="83018" name="Group 74"/>
          <p:cNvGraphicFramePr>
            <a:graphicFrameLocks noGrp="1"/>
          </p:cNvGraphicFramePr>
          <p:nvPr>
            <p:extLst>
              <p:ext uri="{D42A27DB-BD31-4B8C-83A1-F6EECF244321}">
                <p14:modId xmlns:p14="http://schemas.microsoft.com/office/powerpoint/2010/main" val="3858659454"/>
              </p:ext>
            </p:extLst>
          </p:nvPr>
        </p:nvGraphicFramePr>
        <p:xfrm>
          <a:off x="731838" y="1322388"/>
          <a:ext cx="7873999" cy="1342686"/>
        </p:xfrm>
        <a:graphic>
          <a:graphicData uri="http://schemas.openxmlformats.org/drawingml/2006/table">
            <a:tbl>
              <a:tblPr/>
              <a:tblGrid>
                <a:gridCol w="1463898"/>
                <a:gridCol w="1526952"/>
                <a:gridCol w="2433488"/>
                <a:gridCol w="1277028"/>
                <a:gridCol w="1172633"/>
              </a:tblGrid>
              <a:tr h="75475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Назва, умовна познака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від виробника обладнання</a:t>
                      </a:r>
                      <a:r>
                        <a:rPr kumimoji="0" lang="uk-UA" sz="1400" b="0" i="0" u="none" strike="noStrike" cap="none" normalizeH="0" baseline="0" dirty="0" smtClean="0">
                          <a:ln>
                            <a:noFill/>
                          </a:ln>
                          <a:solidFill>
                            <a:schemeClr val="tx1"/>
                          </a:solidFill>
                          <a:effectLst/>
                          <a:latin typeface="Arial"/>
                          <a:cs typeface="Times New Roman" pitchFamily="18" charset="0"/>
                        </a:rPr>
                        <a:t> </a:t>
                      </a:r>
                      <a:endParaRPr kumimoji="0" lang="uk-UA" sz="1400" b="0" i="0" u="none" strike="noStrike" cap="none" normalizeH="0" baseline="0" dirty="0" smtClean="0">
                        <a:ln>
                          <a:noFill/>
                        </a:ln>
                        <a:solidFill>
                          <a:schemeClr val="tx1"/>
                        </a:solidFill>
                        <a:effectLst/>
                        <a:latin typeface="Arial" pitchFamily="34" charset="0"/>
                      </a:endParaRPr>
                    </a:p>
                  </a:txBody>
                  <a:tcPr marL="121920" marR="121920" marT="34307" marB="3430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Номер робочого місця, де застосовується обладнання</a:t>
                      </a:r>
                      <a:r>
                        <a:rPr kumimoji="0" lang="uk-UA" sz="1400" b="0" i="0" u="none" strike="noStrike" cap="none" normalizeH="0" baseline="0" dirty="0" smtClean="0">
                          <a:ln>
                            <a:noFill/>
                          </a:ln>
                          <a:solidFill>
                            <a:schemeClr val="tx1"/>
                          </a:solidFill>
                          <a:effectLst/>
                          <a:latin typeface="Arial"/>
                          <a:cs typeface="Times New Roman" pitchFamily="18" charset="0"/>
                        </a:rPr>
                        <a:t> </a:t>
                      </a:r>
                      <a:endParaRPr kumimoji="0" lang="uk-UA" sz="1400" b="0" i="0" u="none" strike="noStrike" cap="none" normalizeH="0" baseline="0" dirty="0" smtClean="0">
                        <a:ln>
                          <a:noFill/>
                        </a:ln>
                        <a:solidFill>
                          <a:schemeClr val="tx1"/>
                        </a:solidFill>
                        <a:effectLst/>
                        <a:latin typeface="Arial" pitchFamily="34" charset="0"/>
                      </a:endParaRPr>
                    </a:p>
                  </a:txBody>
                  <a:tcPr marL="121920" marR="121920" marT="34307" marB="3430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FF0000"/>
                          </a:solidFill>
                          <a:effectLst/>
                          <a:latin typeface="Times New Roman" pitchFamily="18" charset="0"/>
                          <a:cs typeface="Times New Roman" pitchFamily="18" charset="0"/>
                        </a:rPr>
                        <a:t>Основні характеристики</a:t>
                      </a:r>
                      <a:r>
                        <a:rPr kumimoji="0" lang="uk-UA" sz="1400" b="0" i="0" u="none" strike="noStrike" cap="none" normalizeH="0" baseline="0" dirty="0" smtClean="0">
                          <a:ln>
                            <a:noFill/>
                          </a:ln>
                          <a:solidFill>
                            <a:srgbClr val="FF0000"/>
                          </a:solidFill>
                          <a:effectLst/>
                          <a:latin typeface="Arial"/>
                          <a:cs typeface="Times New Roman" pitchFamily="18" charset="0"/>
                        </a:rPr>
                        <a:t> </a:t>
                      </a:r>
                      <a:endParaRPr kumimoji="0" lang="uk-UA" sz="1400" b="0" i="0" u="none" strike="noStrike" cap="none" normalizeH="0" baseline="0" dirty="0" smtClean="0">
                        <a:ln>
                          <a:noFill/>
                        </a:ln>
                        <a:solidFill>
                          <a:schemeClr val="tx1"/>
                        </a:solidFill>
                        <a:effectLst/>
                        <a:latin typeface="Arial" pitchFamily="34" charset="0"/>
                      </a:endParaRPr>
                    </a:p>
                  </a:txBody>
                  <a:tcPr marL="121920" marR="121920" marT="34307" marB="3430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Номер атестата і дата його видачі</a:t>
                      </a:r>
                      <a:r>
                        <a:rPr kumimoji="0" lang="uk-UA" sz="1400" b="0" i="0" u="none" strike="noStrike" cap="none" normalizeH="0" baseline="0" dirty="0" smtClean="0">
                          <a:ln>
                            <a:noFill/>
                          </a:ln>
                          <a:solidFill>
                            <a:schemeClr val="tx1"/>
                          </a:solidFill>
                          <a:effectLst/>
                          <a:latin typeface="Arial"/>
                          <a:cs typeface="Times New Roman" pitchFamily="18" charset="0"/>
                        </a:rPr>
                        <a:t> </a:t>
                      </a:r>
                      <a:endParaRPr kumimoji="0" lang="uk-UA" sz="1400" b="0" i="0" u="none" strike="noStrike" cap="none" normalizeH="0" baseline="0" dirty="0" smtClean="0">
                        <a:ln>
                          <a:noFill/>
                        </a:ln>
                        <a:solidFill>
                          <a:schemeClr val="tx1"/>
                        </a:solidFill>
                        <a:effectLst/>
                        <a:latin typeface="Arial" pitchFamily="34" charset="0"/>
                      </a:endParaRPr>
                    </a:p>
                  </a:txBody>
                  <a:tcPr marL="121920" marR="121920" marT="34307" marB="3430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Дата наступної атестації</a:t>
                      </a:r>
                      <a:r>
                        <a:rPr kumimoji="0" lang="uk-UA" sz="1400" b="0" i="0" u="none" strike="noStrike" cap="none" normalizeH="0" baseline="0" dirty="0" smtClean="0">
                          <a:ln>
                            <a:noFill/>
                          </a:ln>
                          <a:solidFill>
                            <a:schemeClr val="tx1"/>
                          </a:solidFill>
                          <a:effectLst/>
                          <a:latin typeface="Arial"/>
                          <a:cs typeface="Times New Roman" pitchFamily="18" charset="0"/>
                        </a:rPr>
                        <a:t> </a:t>
                      </a:r>
                      <a:endParaRPr kumimoji="0" lang="uk-UA" sz="1400" b="0" i="0" u="none" strike="noStrike" cap="none" normalizeH="0" baseline="0" dirty="0" smtClean="0">
                        <a:ln>
                          <a:noFill/>
                        </a:ln>
                        <a:solidFill>
                          <a:schemeClr val="tx1"/>
                        </a:solidFill>
                        <a:effectLst/>
                        <a:latin typeface="Arial" pitchFamily="34" charset="0"/>
                      </a:endParaRPr>
                    </a:p>
                  </a:txBody>
                  <a:tcPr marL="121920" marR="121920" marT="34307" marB="3430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0727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9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uk-UA" sz="900" b="1" i="0" u="none" strike="noStrike" cap="none" normalizeH="0" baseline="0" dirty="0" smtClean="0">
                          <a:ln>
                            <a:noFill/>
                          </a:ln>
                          <a:solidFill>
                            <a:schemeClr val="tx1"/>
                          </a:solidFill>
                          <a:effectLst/>
                          <a:latin typeface="Arial"/>
                          <a:cs typeface="Times New Roman" pitchFamily="18" charset="0"/>
                        </a:rPr>
                        <a:t> </a:t>
                      </a:r>
                      <a:endParaRPr kumimoji="0" lang="uk-UA" sz="1400" b="1" i="0" u="none" strike="noStrike" cap="none" normalizeH="0" baseline="0" dirty="0" smtClean="0">
                        <a:ln>
                          <a:noFill/>
                        </a:ln>
                        <a:solidFill>
                          <a:schemeClr val="tx1"/>
                        </a:solidFill>
                        <a:effectLst/>
                        <a:latin typeface="Arial" pitchFamily="34" charset="0"/>
                      </a:endParaRPr>
                    </a:p>
                  </a:txBody>
                  <a:tcPr marL="121920" marR="121920" marT="34307" marB="3430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900" b="1"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uk-UA" sz="900" b="1" i="0" u="none" strike="noStrike" cap="none" normalizeH="0" baseline="0" dirty="0" smtClean="0">
                          <a:ln>
                            <a:noFill/>
                          </a:ln>
                          <a:solidFill>
                            <a:schemeClr val="tx1"/>
                          </a:solidFill>
                          <a:effectLst/>
                          <a:latin typeface="Arial"/>
                          <a:cs typeface="Times New Roman" pitchFamily="18" charset="0"/>
                        </a:rPr>
                        <a:t> </a:t>
                      </a:r>
                      <a:endParaRPr kumimoji="0" lang="uk-UA" sz="1400" b="1" i="0" u="none" strike="noStrike" cap="none" normalizeH="0" baseline="0" dirty="0" smtClean="0">
                        <a:ln>
                          <a:noFill/>
                        </a:ln>
                        <a:solidFill>
                          <a:schemeClr val="tx1"/>
                        </a:solidFill>
                        <a:effectLst/>
                        <a:latin typeface="Arial" pitchFamily="34" charset="0"/>
                      </a:endParaRPr>
                    </a:p>
                  </a:txBody>
                  <a:tcPr marL="121920" marR="121920" marT="34307" marB="3430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900" b="1"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uk-UA" sz="900" b="1" i="0" u="none" strike="noStrike" cap="none" normalizeH="0" baseline="0" dirty="0" smtClean="0">
                          <a:ln>
                            <a:noFill/>
                          </a:ln>
                          <a:solidFill>
                            <a:schemeClr val="tx1"/>
                          </a:solidFill>
                          <a:effectLst/>
                          <a:latin typeface="Arial"/>
                          <a:cs typeface="Times New Roman" pitchFamily="18" charset="0"/>
                        </a:rPr>
                        <a:t> </a:t>
                      </a:r>
                      <a:endParaRPr kumimoji="0" lang="uk-UA" sz="1400" b="1" i="0" u="none" strike="noStrike" cap="none" normalizeH="0" baseline="0" dirty="0" smtClean="0">
                        <a:ln>
                          <a:noFill/>
                        </a:ln>
                        <a:solidFill>
                          <a:schemeClr val="tx1"/>
                        </a:solidFill>
                        <a:effectLst/>
                        <a:latin typeface="Arial" pitchFamily="34" charset="0"/>
                      </a:endParaRPr>
                    </a:p>
                  </a:txBody>
                  <a:tcPr marL="121920" marR="121920" marT="34307" marB="3430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900" b="1" i="0" u="none" strike="noStrike" cap="none" normalizeH="0" baseline="0" dirty="0" smtClean="0">
                          <a:ln>
                            <a:noFill/>
                          </a:ln>
                          <a:solidFill>
                            <a:schemeClr val="tx1"/>
                          </a:solidFill>
                          <a:effectLst/>
                          <a:latin typeface="Times New Roman" pitchFamily="18" charset="0"/>
                          <a:cs typeface="Times New Roman" pitchFamily="18" charset="0"/>
                        </a:rPr>
                        <a:t>4</a:t>
                      </a:r>
                      <a:r>
                        <a:rPr kumimoji="0" lang="uk-UA" sz="900" b="1" i="0" u="none" strike="noStrike" cap="none" normalizeH="0" baseline="0" dirty="0" smtClean="0">
                          <a:ln>
                            <a:noFill/>
                          </a:ln>
                          <a:solidFill>
                            <a:schemeClr val="tx1"/>
                          </a:solidFill>
                          <a:effectLst/>
                          <a:latin typeface="Arial"/>
                          <a:cs typeface="Times New Roman" pitchFamily="18" charset="0"/>
                        </a:rPr>
                        <a:t> </a:t>
                      </a:r>
                      <a:endParaRPr kumimoji="0" lang="uk-UA" sz="1400" b="1" i="0" u="none" strike="noStrike" cap="none" normalizeH="0" baseline="0" dirty="0" smtClean="0">
                        <a:ln>
                          <a:noFill/>
                        </a:ln>
                        <a:solidFill>
                          <a:schemeClr val="tx1"/>
                        </a:solidFill>
                        <a:effectLst/>
                        <a:latin typeface="Arial" pitchFamily="34" charset="0"/>
                      </a:endParaRPr>
                    </a:p>
                  </a:txBody>
                  <a:tcPr marL="121920" marR="121920" marT="34307" marB="3430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9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uk-UA" sz="900" b="1" i="0" u="none" strike="noStrike" cap="none" normalizeH="0" baseline="0" dirty="0" smtClean="0">
                          <a:ln>
                            <a:noFill/>
                          </a:ln>
                          <a:solidFill>
                            <a:schemeClr val="tx1"/>
                          </a:solidFill>
                          <a:effectLst/>
                          <a:latin typeface="Arial"/>
                          <a:cs typeface="Times New Roman" pitchFamily="18" charset="0"/>
                        </a:rPr>
                        <a:t> </a:t>
                      </a:r>
                      <a:endParaRPr kumimoji="0" lang="uk-UA" sz="1400" b="1" i="0" u="none" strike="noStrike" cap="none" normalizeH="0" baseline="0" dirty="0" smtClean="0">
                        <a:ln>
                          <a:noFill/>
                        </a:ln>
                        <a:solidFill>
                          <a:schemeClr val="tx1"/>
                        </a:solidFill>
                        <a:effectLst/>
                        <a:latin typeface="Arial" pitchFamily="34" charset="0"/>
                      </a:endParaRPr>
                    </a:p>
                  </a:txBody>
                  <a:tcPr marL="121920" marR="121920" marT="34307" marB="3430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7820" name="Номер слайда 1"/>
          <p:cNvSpPr>
            <a:spLocks noGrp="1"/>
          </p:cNvSpPr>
          <p:nvPr>
            <p:ph type="sldNum" sz="quarter" idx="12"/>
          </p:nvPr>
        </p:nvSpPr>
        <p:spPr>
          <a:xfrm>
            <a:off x="6469063" y="586740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04F69B4-47DC-4CF9-9B06-43B0871C8889}" type="slidenum">
              <a:rPr lang="uk-UA" altLang="uk-UA" sz="3200" b="1"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defRPr/>
              </a:pPr>
              <a:t>23</a:t>
            </a:fld>
            <a:endParaRPr lang="uk-UA" altLang="uk-UA" sz="3200" b="1" dirty="0" smtClean="0">
              <a:solidFill>
                <a:srgbClr val="000000"/>
              </a:solidFill>
              <a:latin typeface="Times New Roman" panose="02020603050405020304" pitchFamily="18" charset="0"/>
              <a:cs typeface="Times New Roman" panose="02020603050405020304" pitchFamily="18" charset="0"/>
            </a:endParaRPr>
          </a:p>
        </p:txBody>
      </p:sp>
      <p:pic>
        <p:nvPicPr>
          <p:cNvPr id="500764"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838380"/>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700" name="Group 44"/>
          <p:cNvGraphicFramePr>
            <a:graphicFrameLocks noGrp="1"/>
          </p:cNvGraphicFramePr>
          <p:nvPr>
            <p:extLst>
              <p:ext uri="{D42A27DB-BD31-4B8C-83A1-F6EECF244321}">
                <p14:modId xmlns:p14="http://schemas.microsoft.com/office/powerpoint/2010/main" val="269683452"/>
              </p:ext>
            </p:extLst>
          </p:nvPr>
        </p:nvGraphicFramePr>
        <p:xfrm>
          <a:off x="2843808" y="696513"/>
          <a:ext cx="5580062" cy="6156325"/>
        </p:xfrm>
        <a:graphic>
          <a:graphicData uri="http://schemas.openxmlformats.org/drawingml/2006/table">
            <a:tbl>
              <a:tblPr/>
              <a:tblGrid>
                <a:gridCol w="5580062"/>
              </a:tblGrid>
              <a:tr h="6156325">
                <a:tc>
                  <a:txBody>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Arial"/>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Times New Roman" pitchFamily="18" charset="0"/>
                          <a:cs typeface="Times New Roman" pitchFamily="18" charset="0"/>
                        </a:rPr>
                        <a:t>________________________________________________________</a:t>
                      </a:r>
                      <a:br>
                        <a:rPr kumimoji="0" lang="uk-UA" sz="13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(найменування пункту технічного контролю)</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Arial"/>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Arial"/>
                          <a:cs typeface="Times New Roman" pitchFamily="18" charset="0"/>
                        </a:rPr>
                        <a:t>                                                                       </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ЗАТВЕРДЖЕНО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a:cs typeface="Times New Roman" pitchFamily="18" charset="0"/>
                        </a:rPr>
                        <a:t>                                                         </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Наказ від ___ № __</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Arial"/>
                          <a:cs typeface="Times New Roman" pitchFamily="18" charset="0"/>
                        </a:rPr>
                        <a:t> </a:t>
                      </a:r>
                      <a:endParaRPr kumimoji="0" lang="uk-UA"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cs typeface="Times New Roman" pitchFamily="18" charset="0"/>
                        </a:rPr>
                        <a:t>Технологічна документація</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600" b="1" i="0" u="none" strike="noStrike" cap="none" normalizeH="0" baseline="0" dirty="0" smtClean="0">
                          <a:ln>
                            <a:noFill/>
                          </a:ln>
                          <a:solidFill>
                            <a:schemeClr val="tx1"/>
                          </a:solidFill>
                          <a:effectLst/>
                          <a:latin typeface="Times New Roman" pitchFamily="18" charset="0"/>
                          <a:cs typeface="Times New Roman" pitchFamily="18" charset="0"/>
                        </a:rPr>
                        <a:t>обов</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uk-UA" sz="1600" b="1" i="0" u="none" strike="noStrike" cap="none" normalizeH="0" baseline="0" dirty="0" smtClean="0">
                          <a:ln>
                            <a:noFill/>
                          </a:ln>
                          <a:solidFill>
                            <a:schemeClr val="tx1"/>
                          </a:solidFill>
                          <a:effectLst/>
                          <a:latin typeface="Times New Roman" pitchFamily="18" charset="0"/>
                          <a:cs typeface="Times New Roman" pitchFamily="18" charset="0"/>
                        </a:rPr>
                        <a:t>язкового технічного контролю </a:t>
                      </a: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cs typeface="Times New Roman" pitchFamily="18" charset="0"/>
                        </a:rPr>
                        <a:t>колісних транспортних засобів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Times New Roman" pitchFamily="18" charset="0"/>
                          <a:cs typeface="Times New Roman" pitchFamily="18" charset="0"/>
                        </a:rPr>
                        <a:t>_______________________________________________________________</a:t>
                      </a:r>
                      <a:br>
                        <a:rPr kumimoji="0" lang="uk-UA" sz="13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(категорії КТЗ згідно з Класифікацією транспортних засобів, їх призначенням)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Arial"/>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Arial"/>
                          <a:cs typeface="Times New Roman" pitchFamily="18" charset="0"/>
                        </a:rPr>
                        <a:t> </a:t>
                      </a:r>
                      <a:endParaRPr kumimoji="0" lang="uk-UA"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uk-UA"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Arial"/>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Arial"/>
                          <a:cs typeface="Times New Roman" pitchFamily="18" charset="0"/>
                        </a:rPr>
                        <a:t>  </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РОЗРОБЛЕНО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Times New Roman" pitchFamily="18" charset="0"/>
                          <a:cs typeface="Times New Roman" pitchFamily="18" charset="0"/>
                        </a:rPr>
                        <a:t>________________________________</a:t>
                      </a:r>
                      <a:br>
                        <a:rPr kumimoji="0" lang="uk-UA" sz="13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200" b="0" i="0" u="none" strike="noStrike" cap="none" normalizeH="0" baseline="0" dirty="0" smtClean="0">
                          <a:ln>
                            <a:noFill/>
                          </a:ln>
                          <a:solidFill>
                            <a:schemeClr val="tx1"/>
                          </a:solidFill>
                          <a:effectLst/>
                          <a:latin typeface="Arial"/>
                          <a:cs typeface="Times New Roman" pitchFamily="18" charset="0"/>
                        </a:rPr>
                        <a:t>            </a:t>
                      </a:r>
                      <a:r>
                        <a:rPr kumimoji="0" lang="uk-UA" sz="1400" b="0" i="0" u="none" strike="noStrike" cap="none" normalizeH="0" baseline="0" dirty="0" smtClean="0">
                          <a:ln>
                            <a:noFill/>
                          </a:ln>
                          <a:solidFill>
                            <a:schemeClr val="tx1"/>
                          </a:solidFill>
                          <a:effectLst/>
                          <a:latin typeface="Arial"/>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(посада)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___________ ____________________</a:t>
                      </a:r>
                      <a:b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400" b="0" i="0" u="none" strike="noStrike" cap="none" normalizeH="0" baseline="0" dirty="0" smtClean="0">
                          <a:ln>
                            <a:noFill/>
                          </a:ln>
                          <a:solidFill>
                            <a:schemeClr val="tx1"/>
                          </a:solidFill>
                          <a:effectLst/>
                          <a:latin typeface="Arial"/>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(підпис, дата)</a:t>
                      </a:r>
                      <a:r>
                        <a:rPr kumimoji="0" lang="uk-UA" sz="1400" b="0" i="0" u="none" strike="noStrike" cap="none" normalizeH="0" baseline="0" dirty="0" smtClean="0">
                          <a:ln>
                            <a:noFill/>
                          </a:ln>
                          <a:solidFill>
                            <a:schemeClr val="tx1"/>
                          </a:solidFill>
                          <a:effectLst/>
                          <a:latin typeface="Arial"/>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(прізвище та ініціали)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Arial"/>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solidFill>
                            <a:schemeClr val="tx1"/>
                          </a:solidFill>
                          <a:effectLst/>
                          <a:latin typeface="Arial"/>
                          <a:cs typeface="Times New Roman" pitchFamily="18" charset="0"/>
                        </a:rPr>
                        <a:t>  </a:t>
                      </a:r>
                      <a:endParaRPr kumimoji="0" lang="uk-UA" sz="1800" b="0" i="0" u="none" strike="noStrike" cap="none" normalizeH="0" baseline="0" dirty="0" smtClean="0">
                        <a:ln>
                          <a:noFill/>
                        </a:ln>
                        <a:solidFill>
                          <a:schemeClr val="tx1"/>
                        </a:solidFill>
                        <a:effectLst/>
                        <a:latin typeface="Arial" charset="0"/>
                      </a:endParaRPr>
                    </a:p>
                  </a:txBody>
                  <a:tcPr marL="91429" marR="91429" marT="45689" marB="45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70698" name="Group 42"/>
          <p:cNvGraphicFramePr>
            <a:graphicFrameLocks noGrp="1"/>
          </p:cNvGraphicFramePr>
          <p:nvPr>
            <p:extLst>
              <p:ext uri="{D42A27DB-BD31-4B8C-83A1-F6EECF244321}">
                <p14:modId xmlns:p14="http://schemas.microsoft.com/office/powerpoint/2010/main" val="1643197327"/>
              </p:ext>
            </p:extLst>
          </p:nvPr>
        </p:nvGraphicFramePr>
        <p:xfrm>
          <a:off x="395536" y="260648"/>
          <a:ext cx="2808287" cy="3024188"/>
        </p:xfrm>
        <a:graphic>
          <a:graphicData uri="http://schemas.openxmlformats.org/drawingml/2006/table">
            <a:tbl>
              <a:tblPr/>
              <a:tblGrid>
                <a:gridCol w="2808287"/>
              </a:tblGrid>
              <a:tr h="3024188">
                <a:tc>
                  <a:txBody>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Правила експлуатації </a:t>
                      </a: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колісних</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транспортних засобів</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ЗАТВЕРДЖЕНО</a:t>
                      </a:r>
                      <a:b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Наказ Міністерства інфраструктури України</a:t>
                      </a:r>
                      <a:b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26.07.2013 №550</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ЗАРЕЄСТРОВАНО </a:t>
                      </a:r>
                      <a:b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в Міністерстві юстиції України</a:t>
                      </a:r>
                      <a:b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22 серпня 2013 р. за №1453/23985</a:t>
                      </a:r>
                    </a:p>
                  </a:txBody>
                  <a:tcPr marL="91409" marR="91409"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98350" name="Номер слайда 1"/>
          <p:cNvSpPr>
            <a:spLocks noGrp="1"/>
          </p:cNvSpPr>
          <p:nvPr>
            <p:ph type="sldNum" sz="quarter" idx="12"/>
          </p:nvPr>
        </p:nvSpPr>
        <p:spPr>
          <a:xfrm>
            <a:off x="8316416" y="6237312"/>
            <a:ext cx="693440" cy="476250"/>
          </a:xfrm>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EBCF0B4-43DD-4196-9687-B13B4B3082F3}" type="slidenum">
              <a:rPr lang="ru-RU" altLang="uk-UA" sz="3200" b="1"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defRPr/>
              </a:pPr>
              <a:t>24</a:t>
            </a:fld>
            <a:endParaRPr lang="ru-RU" altLang="uk-UA" sz="3200" b="1" dirty="0" smtClean="0">
              <a:solidFill>
                <a:srgbClr val="000000"/>
              </a:solidFill>
              <a:latin typeface="Times New Roman" panose="02020603050405020304" pitchFamily="18" charset="0"/>
              <a:cs typeface="Times New Roman" panose="02020603050405020304" pitchFamily="18" charset="0"/>
            </a:endParaRPr>
          </a:p>
        </p:txBody>
      </p:sp>
      <p:pic>
        <p:nvPicPr>
          <p:cNvPr id="489487"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26485"/>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344"/>
          <p:cNvSpPr>
            <a:spLocks noChangeArrowheads="1"/>
          </p:cNvSpPr>
          <p:nvPr/>
        </p:nvSpPr>
        <p:spPr bwMode="auto">
          <a:xfrm>
            <a:off x="71438" y="476250"/>
            <a:ext cx="8964612" cy="5905500"/>
          </a:xfrm>
          <a:prstGeom prst="rect">
            <a:avLst/>
          </a:prstGeom>
          <a:solidFill>
            <a:schemeClr val="bg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ru-RU" altLang="ru-RU" sz="1800" smtClean="0">
              <a:solidFill>
                <a:srgbClr val="000000"/>
              </a:solidFill>
              <a:cs typeface="Arial" charset="0"/>
            </a:endParaRPr>
          </a:p>
        </p:txBody>
      </p:sp>
      <p:sp>
        <p:nvSpPr>
          <p:cNvPr id="490499" name="Rectangle 169"/>
          <p:cNvSpPr>
            <a:spLocks noChangeArrowheads="1"/>
          </p:cNvSpPr>
          <p:nvPr/>
        </p:nvSpPr>
        <p:spPr bwMode="auto">
          <a:xfrm>
            <a:off x="323850" y="692150"/>
            <a:ext cx="8369300"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08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uk-UA" altLang="ru-RU" sz="1600" b="1" smtClean="0">
                <a:solidFill>
                  <a:srgbClr val="000000"/>
                </a:solidFill>
                <a:latin typeface="Times New Roman" pitchFamily="18" charset="0"/>
                <a:cs typeface="Times New Roman" pitchFamily="18" charset="0"/>
              </a:rPr>
              <a:t>Технологічна карта № ____</a:t>
            </a:r>
            <a:endParaRPr lang="ru-RU" altLang="ru-RU" sz="1600" smtClean="0">
              <a:solidFill>
                <a:srgbClr val="000000"/>
              </a:solidFill>
              <a:latin typeface="Times New Roman" pitchFamily="18" charset="0"/>
              <a:cs typeface="Arial" charset="0"/>
            </a:endParaRPr>
          </a:p>
          <a:p>
            <a:pPr algn="ctr" fontAlgn="base">
              <a:spcBef>
                <a:spcPct val="0"/>
              </a:spcBef>
              <a:spcAft>
                <a:spcPct val="0"/>
              </a:spcAft>
              <a:buFontTx/>
              <a:buNone/>
            </a:pPr>
            <a:r>
              <a:rPr lang="uk-UA" altLang="ru-RU" sz="1300" smtClean="0">
                <a:solidFill>
                  <a:srgbClr val="000000"/>
                </a:solidFill>
                <a:cs typeface="Times New Roman" pitchFamily="18" charset="0"/>
              </a:rPr>
              <a:t>____________________________________________________________________________________</a:t>
            </a:r>
            <a:br>
              <a:rPr lang="uk-UA" altLang="ru-RU" sz="1300" smtClean="0">
                <a:solidFill>
                  <a:srgbClr val="000000"/>
                </a:solidFill>
                <a:cs typeface="Times New Roman" pitchFamily="18" charset="0"/>
              </a:rPr>
            </a:br>
            <a:r>
              <a:rPr lang="uk-UA" altLang="ru-RU" sz="1600" smtClean="0">
                <a:solidFill>
                  <a:srgbClr val="000000"/>
                </a:solidFill>
                <a:latin typeface="Times New Roman" pitchFamily="18" charset="0"/>
                <a:cs typeface="Times New Roman" pitchFamily="18" charset="0"/>
              </a:rPr>
              <a:t>(найменування технологічного процесу)</a:t>
            </a:r>
            <a:endParaRPr lang="ru-RU" altLang="ru-RU" sz="1600" smtClean="0">
              <a:solidFill>
                <a:srgbClr val="000000"/>
              </a:solidFill>
              <a:latin typeface="Times New Roman" pitchFamily="18" charset="0"/>
              <a:cs typeface="Arial" charset="0"/>
            </a:endParaRPr>
          </a:p>
          <a:p>
            <a:pPr algn="ctr" fontAlgn="base">
              <a:spcBef>
                <a:spcPct val="0"/>
              </a:spcBef>
              <a:spcAft>
                <a:spcPct val="0"/>
              </a:spcAft>
              <a:buFontTx/>
              <a:buNone/>
            </a:pPr>
            <a:r>
              <a:rPr lang="uk-UA" altLang="ru-RU" sz="1600" smtClean="0">
                <a:solidFill>
                  <a:srgbClr val="000000"/>
                </a:solidFill>
                <a:latin typeface="Times New Roman" pitchFamily="18" charset="0"/>
                <a:cs typeface="Times New Roman" pitchFamily="18" charset="0"/>
              </a:rPr>
              <a:t>__________________________________</a:t>
            </a:r>
            <a:br>
              <a:rPr lang="uk-UA" altLang="ru-RU" sz="1600" smtClean="0">
                <a:solidFill>
                  <a:srgbClr val="000000"/>
                </a:solidFill>
                <a:latin typeface="Times New Roman" pitchFamily="18" charset="0"/>
                <a:cs typeface="Times New Roman" pitchFamily="18" charset="0"/>
              </a:rPr>
            </a:br>
            <a:r>
              <a:rPr lang="uk-UA" altLang="ru-RU" sz="1600" smtClean="0">
                <a:solidFill>
                  <a:srgbClr val="000000"/>
                </a:solidFill>
                <a:latin typeface="Times New Roman" pitchFamily="18" charset="0"/>
                <a:cs typeface="Times New Roman" pitchFamily="18" charset="0"/>
              </a:rPr>
              <a:t>(норма часу _____, люд.-хв.)</a:t>
            </a:r>
            <a:endParaRPr lang="ru-RU" altLang="ru-RU" sz="1600" smtClean="0">
              <a:solidFill>
                <a:srgbClr val="000000"/>
              </a:solidFill>
              <a:latin typeface="Times New Roman" pitchFamily="18" charset="0"/>
              <a:cs typeface="Arial" charset="0"/>
            </a:endParaRPr>
          </a:p>
          <a:p>
            <a:pPr algn="ctr" fontAlgn="base">
              <a:spcBef>
                <a:spcPct val="0"/>
              </a:spcBef>
              <a:spcAft>
                <a:spcPct val="0"/>
              </a:spcAft>
              <a:buFontTx/>
              <a:buNone/>
            </a:pPr>
            <a:endParaRPr lang="ru-RU" altLang="ru-RU" sz="1600" smtClean="0">
              <a:solidFill>
                <a:srgbClr val="000000"/>
              </a:solidFill>
              <a:latin typeface="Times New Roman" pitchFamily="18" charset="0"/>
              <a:cs typeface="Arial" charset="0"/>
            </a:endParaRPr>
          </a:p>
        </p:txBody>
      </p:sp>
      <p:graphicFrame>
        <p:nvGraphicFramePr>
          <p:cNvPr id="72023" name="Group 343"/>
          <p:cNvGraphicFramePr>
            <a:graphicFrameLocks noGrp="1"/>
          </p:cNvGraphicFramePr>
          <p:nvPr>
            <p:extLst>
              <p:ext uri="{D42A27DB-BD31-4B8C-83A1-F6EECF244321}">
                <p14:modId xmlns:p14="http://schemas.microsoft.com/office/powerpoint/2010/main" val="204371559"/>
              </p:ext>
            </p:extLst>
          </p:nvPr>
        </p:nvGraphicFramePr>
        <p:xfrm>
          <a:off x="90488" y="2060575"/>
          <a:ext cx="8928100" cy="1554180"/>
        </p:xfrm>
        <a:graphic>
          <a:graphicData uri="http://schemas.openxmlformats.org/drawingml/2006/table">
            <a:tbl>
              <a:tblPr/>
              <a:tblGrid>
                <a:gridCol w="850900"/>
                <a:gridCol w="1165225"/>
                <a:gridCol w="1152525"/>
                <a:gridCol w="1143000"/>
                <a:gridCol w="800100"/>
                <a:gridCol w="1008063"/>
                <a:gridCol w="1296987"/>
                <a:gridCol w="1511300"/>
              </a:tblGrid>
              <a:tr h="9447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операції</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Опис операції,</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код операції ОТК</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Контролер</a:t>
                      </a:r>
                      <a:r>
                        <a:rPr kumimoji="0" lang="uk-UA" sz="1400" b="0" i="0" u="none" strike="noStrike" cap="none" normalizeH="0" baseline="30000" dirty="0" smtClean="0">
                          <a:ln>
                            <a:noFill/>
                          </a:ln>
                          <a:solidFill>
                            <a:schemeClr val="tx1"/>
                          </a:solidFill>
                          <a:effectLst/>
                          <a:latin typeface="Times New Roman" pitchFamily="18" charset="0"/>
                          <a:cs typeface="Times New Roman" pitchFamily="18" charset="0"/>
                        </a:rPr>
                        <a:t>1</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Місце виконання операції</a:t>
                      </a:r>
                      <a:r>
                        <a:rPr kumimoji="0" lang="uk-UA" sz="1400" b="0" i="0" u="none" strike="noStrike" cap="none" normalizeH="0" baseline="30000" dirty="0" smtClean="0">
                          <a:ln>
                            <a:noFill/>
                          </a:ln>
                          <a:solidFill>
                            <a:schemeClr val="tx1"/>
                          </a:solidFill>
                          <a:effectLst/>
                          <a:latin typeface="Times New Roman" pitchFamily="18" charset="0"/>
                          <a:cs typeface="Times New Roman" pitchFamily="18" charset="0"/>
                        </a:rPr>
                        <a:t>2</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Норма часу</a:t>
                      </a:r>
                      <a:r>
                        <a:rPr kumimoji="0" lang="uk-UA" sz="1400" b="0"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a:t>
                      </a:r>
                      <a:b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люд.-хв.</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Метод перевірки КТЗ</a:t>
                      </a:r>
                      <a:r>
                        <a:rPr kumimoji="0" lang="uk-UA" sz="1400" b="0" i="0" u="none" strike="noStrike" cap="none" normalizeH="0" baseline="30000" dirty="0" smtClean="0">
                          <a:ln>
                            <a:noFill/>
                          </a:ln>
                          <a:solidFill>
                            <a:schemeClr val="tx1"/>
                          </a:solidFill>
                          <a:effectLst/>
                          <a:latin typeface="Times New Roman" pitchFamily="18" charset="0"/>
                          <a:cs typeface="Times New Roman" pitchFamily="18" charset="0"/>
                        </a:rPr>
                        <a:t>4</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Устатковання, інструмент</a:t>
                      </a:r>
                      <a:r>
                        <a:rPr kumimoji="0" lang="uk-UA" sz="1400" b="0" i="0" u="none" strike="noStrike" cap="none" normalizeH="0" baseline="30000" dirty="0" smtClean="0">
                          <a:ln>
                            <a:noFill/>
                          </a:ln>
                          <a:solidFill>
                            <a:schemeClr val="tx1"/>
                          </a:solidFill>
                          <a:effectLst/>
                          <a:latin typeface="Times New Roman" pitchFamily="18" charset="0"/>
                          <a:cs typeface="Times New Roman" pitchFamily="18" charset="0"/>
                        </a:rPr>
                        <a:t>5</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Правила забезпечення життєдіяльності</a:t>
                      </a:r>
                      <a:r>
                        <a:rPr kumimoji="0" lang="uk-UA" sz="1400" b="0" i="0" u="none" strike="noStrike" cap="none" normalizeH="0" baseline="30000" dirty="0" smtClean="0">
                          <a:ln>
                            <a:noFill/>
                          </a:ln>
                          <a:solidFill>
                            <a:schemeClr val="tx1"/>
                          </a:solidFill>
                          <a:effectLst/>
                          <a:latin typeface="Times New Roman" pitchFamily="18" charset="0"/>
                          <a:cs typeface="Times New Roman" pitchFamily="18" charset="0"/>
                        </a:rPr>
                        <a:t>6</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r h="3046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uk-UA" sz="1400" b="1"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uk-UA" sz="1400" b="1"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uk-UA" sz="1400" b="1"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uk-UA" sz="1400" b="1"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uk-UA" sz="1400" b="1"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uk-UA" sz="1400" b="1"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uk-UA" sz="1400" b="1"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uk-UA" sz="1400" b="1"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r h="30469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uk-UA" sz="1400" b="0" i="0" u="none" strike="noStrike" cap="none" normalizeH="0" baseline="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uk-UA" sz="1400" b="0" i="0" u="none" strike="noStrike" cap="none" normalizeH="0" baseline="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uk-UA" sz="1400" b="0" i="0" u="none" strike="noStrike" cap="none" normalizeH="0" baseline="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uk-UA" sz="1400" b="0" i="0" u="none" strike="noStrike" cap="none" normalizeH="0" baseline="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uk-UA" sz="1400" b="0" i="0" u="none" strike="noStrike" cap="none" normalizeH="0" baseline="0" dirty="0" smtClean="0">
                        <a:ln>
                          <a:noFill/>
                        </a:ln>
                        <a:solidFill>
                          <a:schemeClr val="tx1"/>
                        </a:solidFill>
                        <a:effectLst/>
                        <a:latin typeface="Times New Roman" pitchFamily="18" charset="0"/>
                      </a:endParaRPr>
                    </a:p>
                  </a:txBody>
                  <a:tcPr marT="45670" marB="4567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490538" name="Rectangle 323"/>
          <p:cNvSpPr>
            <a:spLocks noChangeArrowheads="1"/>
          </p:cNvSpPr>
          <p:nvPr/>
        </p:nvSpPr>
        <p:spPr bwMode="auto">
          <a:xfrm>
            <a:off x="250825" y="3675063"/>
            <a:ext cx="86423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08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FontTx/>
              <a:buNone/>
            </a:pPr>
            <a:r>
              <a:rPr lang="uk-UA" altLang="ru-RU" sz="1400" baseline="30000" smtClean="0">
                <a:solidFill>
                  <a:srgbClr val="000000"/>
                </a:solidFill>
                <a:latin typeface="Times New Roman" pitchFamily="18" charset="0"/>
                <a:cs typeface="Arial" charset="0"/>
              </a:rPr>
              <a:t>1</a:t>
            </a:r>
            <a:r>
              <a:rPr lang="uk-UA" altLang="ru-RU" sz="1400" smtClean="0">
                <a:solidFill>
                  <a:srgbClr val="000000"/>
                </a:solidFill>
                <a:latin typeface="Times New Roman" pitchFamily="18" charset="0"/>
                <a:cs typeface="Arial" charset="0"/>
              </a:rPr>
              <a:t> Зазначити порядковий номер із переліку виконавців операцій.</a:t>
            </a:r>
            <a:endParaRPr lang="ru-RU" altLang="ru-RU" sz="1400" smtClean="0">
              <a:solidFill>
                <a:srgbClr val="000000"/>
              </a:solidFill>
              <a:latin typeface="Times New Roman" pitchFamily="18" charset="0"/>
              <a:cs typeface="Arial" charset="0"/>
            </a:endParaRPr>
          </a:p>
          <a:p>
            <a:pPr algn="just" eaLnBrk="1" fontAlgn="base" hangingPunct="1">
              <a:spcBef>
                <a:spcPct val="0"/>
              </a:spcBef>
              <a:spcAft>
                <a:spcPct val="0"/>
              </a:spcAft>
              <a:buFontTx/>
              <a:buNone/>
            </a:pPr>
            <a:r>
              <a:rPr lang="uk-UA" altLang="ru-RU" sz="1400" baseline="30000" smtClean="0">
                <a:solidFill>
                  <a:srgbClr val="000000"/>
                </a:solidFill>
                <a:latin typeface="Times New Roman" pitchFamily="18" charset="0"/>
                <a:cs typeface="Arial" charset="0"/>
              </a:rPr>
              <a:t>2</a:t>
            </a:r>
            <a:r>
              <a:rPr lang="uk-UA" altLang="ru-RU" sz="1400" smtClean="0">
                <a:solidFill>
                  <a:srgbClr val="000000"/>
                </a:solidFill>
                <a:latin typeface="Times New Roman" pitchFamily="18" charset="0"/>
                <a:cs typeface="Arial" charset="0"/>
              </a:rPr>
              <a:t> Зазначити порядковий номер місця згідно з переліком типових місць виконання операцій ОТК КТЗ, який визначає виконавець згідно з технологічними вимогами (знизу в оглядовій канаві, знизу на підіймачі, збоку, в кабіні, в кузові, праворуч, ліворуч, спереду, ззаду тощо).</a:t>
            </a:r>
            <a:endParaRPr lang="ru-RU" altLang="ru-RU" sz="1400" smtClean="0">
              <a:solidFill>
                <a:srgbClr val="000000"/>
              </a:solidFill>
              <a:latin typeface="Times New Roman" pitchFamily="18" charset="0"/>
              <a:cs typeface="Arial" charset="0"/>
            </a:endParaRPr>
          </a:p>
          <a:p>
            <a:pPr algn="just" eaLnBrk="1" fontAlgn="base" hangingPunct="1">
              <a:spcBef>
                <a:spcPct val="0"/>
              </a:spcBef>
              <a:spcAft>
                <a:spcPct val="0"/>
              </a:spcAft>
              <a:buFontTx/>
              <a:buNone/>
            </a:pPr>
            <a:r>
              <a:rPr lang="uk-UA" altLang="ru-RU" sz="1400" baseline="30000" smtClean="0">
                <a:solidFill>
                  <a:srgbClr val="000000"/>
                </a:solidFill>
                <a:latin typeface="Times New Roman" pitchFamily="18" charset="0"/>
                <a:cs typeface="Arial" charset="0"/>
              </a:rPr>
              <a:t>3</a:t>
            </a:r>
            <a:r>
              <a:rPr lang="uk-UA" altLang="ru-RU" sz="1400" smtClean="0">
                <a:solidFill>
                  <a:srgbClr val="000000"/>
                </a:solidFill>
                <a:latin typeface="Times New Roman" pitchFamily="18" charset="0"/>
                <a:cs typeface="Arial" charset="0"/>
              </a:rPr>
              <a:t> Норми часу встановлює ПТК.</a:t>
            </a:r>
            <a:endParaRPr lang="ru-RU" altLang="ru-RU" sz="1400" smtClean="0">
              <a:solidFill>
                <a:srgbClr val="000000"/>
              </a:solidFill>
              <a:latin typeface="Times New Roman" pitchFamily="18" charset="0"/>
              <a:cs typeface="Arial" charset="0"/>
            </a:endParaRPr>
          </a:p>
          <a:p>
            <a:pPr algn="just" eaLnBrk="1" fontAlgn="base" hangingPunct="1">
              <a:spcBef>
                <a:spcPct val="0"/>
              </a:spcBef>
              <a:spcAft>
                <a:spcPct val="0"/>
              </a:spcAft>
              <a:buFontTx/>
              <a:buNone/>
            </a:pPr>
            <a:r>
              <a:rPr lang="uk-UA" altLang="ru-RU" sz="1400" baseline="30000" smtClean="0">
                <a:solidFill>
                  <a:srgbClr val="000000"/>
                </a:solidFill>
                <a:latin typeface="Times New Roman" pitchFamily="18" charset="0"/>
                <a:cs typeface="Arial" charset="0"/>
              </a:rPr>
              <a:t>4</a:t>
            </a:r>
            <a:r>
              <a:rPr lang="uk-UA" altLang="ru-RU" sz="1400" smtClean="0">
                <a:solidFill>
                  <a:srgbClr val="000000"/>
                </a:solidFill>
                <a:latin typeface="Times New Roman" pitchFamily="18" charset="0"/>
                <a:cs typeface="Arial" charset="0"/>
              </a:rPr>
              <a:t> У кінцевих операціях процесу контролю посилаються на вимоги виробника або на відповідний пункт Вимог до перевірки конструкції та технічного стану колісного транспортного засобу, методів такої перевірки, затверджених наказом Міністерства інфраструктури України від 26 листопада 2012 року N 710, зареєстрованих у Міністерстві юстиції України 25 грудня 2012 року за N 2169/22481.</a:t>
            </a:r>
            <a:endParaRPr lang="ru-RU" altLang="ru-RU" sz="1400" smtClean="0">
              <a:solidFill>
                <a:srgbClr val="000000"/>
              </a:solidFill>
              <a:latin typeface="Times New Roman" pitchFamily="18" charset="0"/>
              <a:cs typeface="Arial" charset="0"/>
            </a:endParaRPr>
          </a:p>
          <a:p>
            <a:pPr algn="just" eaLnBrk="1" fontAlgn="base" hangingPunct="1">
              <a:spcBef>
                <a:spcPct val="0"/>
              </a:spcBef>
              <a:spcAft>
                <a:spcPct val="0"/>
              </a:spcAft>
              <a:buFontTx/>
              <a:buNone/>
            </a:pPr>
            <a:r>
              <a:rPr lang="uk-UA" altLang="ru-RU" sz="1400" baseline="30000" smtClean="0">
                <a:solidFill>
                  <a:srgbClr val="000000"/>
                </a:solidFill>
                <a:latin typeface="Times New Roman" pitchFamily="18" charset="0"/>
                <a:cs typeface="Arial" charset="0"/>
              </a:rPr>
              <a:t>5</a:t>
            </a:r>
            <a:r>
              <a:rPr lang="uk-UA" altLang="ru-RU" sz="1400" smtClean="0">
                <a:solidFill>
                  <a:srgbClr val="000000"/>
                </a:solidFill>
                <a:latin typeface="Times New Roman" pitchFamily="18" charset="0"/>
                <a:cs typeface="Arial" charset="0"/>
              </a:rPr>
              <a:t> Зазначають позицію із переліку обладнання.</a:t>
            </a:r>
          </a:p>
          <a:p>
            <a:pPr algn="just" eaLnBrk="1" fontAlgn="base" hangingPunct="1">
              <a:spcBef>
                <a:spcPct val="0"/>
              </a:spcBef>
              <a:spcAft>
                <a:spcPct val="0"/>
              </a:spcAft>
              <a:buFontTx/>
              <a:buNone/>
            </a:pPr>
            <a:r>
              <a:rPr lang="uk-UA" altLang="ru-RU" sz="1400" baseline="30000" smtClean="0">
                <a:solidFill>
                  <a:srgbClr val="000000"/>
                </a:solidFill>
                <a:latin typeface="Times New Roman" pitchFamily="18" charset="0"/>
                <a:cs typeface="Arial" charset="0"/>
              </a:rPr>
              <a:t>6</a:t>
            </a:r>
            <a:r>
              <a:rPr lang="uk-UA" altLang="ru-RU" sz="1400" smtClean="0">
                <a:solidFill>
                  <a:srgbClr val="000000"/>
                </a:solidFill>
                <a:latin typeface="Times New Roman" pitchFamily="18" charset="0"/>
                <a:cs typeface="Arial" charset="0"/>
              </a:rPr>
              <a:t> Посилаються на пункти переліку правил забезпечення життєдіяльності, затвердженого виконавцем, та (або) наводять такі правила безпосередньо в цій графі</a:t>
            </a:r>
            <a:r>
              <a:rPr lang="ru-RU" altLang="ru-RU" sz="1400" smtClean="0">
                <a:solidFill>
                  <a:srgbClr val="000000"/>
                </a:solidFill>
                <a:latin typeface="Times New Roman" pitchFamily="18" charset="0"/>
                <a:cs typeface="Arial" charset="0"/>
              </a:rPr>
              <a:t> </a:t>
            </a:r>
          </a:p>
        </p:txBody>
      </p:sp>
      <p:sp>
        <p:nvSpPr>
          <p:cNvPr id="399403" name="Номер слайда 1"/>
          <p:cNvSpPr>
            <a:spLocks noGrp="1"/>
          </p:cNvSpPr>
          <p:nvPr>
            <p:ph type="sldNum" sz="quarter" idx="12"/>
          </p:nvPr>
        </p:nvSpPr>
        <p:spPr>
          <a:xfrm>
            <a:off x="8382768" y="6113463"/>
            <a:ext cx="620763" cy="476250"/>
          </a:xfrm>
          <a:solidFill>
            <a:schemeClr val="bg1"/>
          </a:solid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2A32D28-6EB3-4041-86E1-24A3D3E0F122}" type="slidenum">
              <a:rPr lang="ru-RU" altLang="uk-UA" sz="3200" b="1"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defRPr/>
              </a:pPr>
              <a:t>25</a:t>
            </a:fld>
            <a:endParaRPr lang="ru-RU" altLang="uk-UA" sz="3200" b="1" dirty="0" smtClean="0">
              <a:solidFill>
                <a:srgbClr val="000000"/>
              </a:solidFill>
              <a:latin typeface="Times New Roman" panose="02020603050405020304" pitchFamily="18" charset="0"/>
              <a:cs typeface="Times New Roman" panose="02020603050405020304" pitchFamily="18" charset="0"/>
            </a:endParaRPr>
          </a:p>
        </p:txBody>
      </p:sp>
      <p:pic>
        <p:nvPicPr>
          <p:cNvPr id="490540"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798055"/>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3"/>
          <p:cNvSpPr>
            <a:spLocks noGrp="1" noChangeArrowheads="1"/>
          </p:cNvSpPr>
          <p:nvPr>
            <p:ph type="body" idx="1"/>
          </p:nvPr>
        </p:nvSpPr>
        <p:spPr>
          <a:xfrm>
            <a:off x="611560" y="332656"/>
            <a:ext cx="8280920" cy="5904656"/>
          </a:xfrm>
          <a:solidFill>
            <a:srgbClr val="99FF33"/>
          </a:solidFill>
          <a:ln w="57150">
            <a:solidFill>
              <a:srgbClr val="FF0000"/>
            </a:solidFill>
            <a:miter lim="800000"/>
            <a:headEnd/>
            <a:tailEnd/>
          </a:ln>
        </p:spPr>
        <p:txBody>
          <a:bodyPr/>
          <a:lstStyle/>
          <a:p>
            <a:pPr algn="ctr">
              <a:lnSpc>
                <a:spcPct val="80000"/>
              </a:lnSpc>
              <a:buFontTx/>
              <a:buNone/>
            </a:pPr>
            <a:r>
              <a:rPr lang="uk-UA" altLang="ru-RU" b="1" dirty="0" smtClean="0">
                <a:latin typeface="Times New Roman" pitchFamily="18" charset="0"/>
              </a:rPr>
              <a:t>Склад технологічної документації</a:t>
            </a:r>
          </a:p>
          <a:p>
            <a:pPr algn="just">
              <a:lnSpc>
                <a:spcPct val="80000"/>
              </a:lnSpc>
            </a:pPr>
            <a:r>
              <a:rPr lang="uk-UA" altLang="ru-RU" sz="2400" dirty="0" smtClean="0">
                <a:latin typeface="Times New Roman" pitchFamily="18" charset="0"/>
              </a:rPr>
              <a:t>відомість технологічних документів;</a:t>
            </a:r>
          </a:p>
          <a:p>
            <a:pPr algn="just">
              <a:lnSpc>
                <a:spcPct val="80000"/>
              </a:lnSpc>
            </a:pPr>
            <a:r>
              <a:rPr lang="uk-UA" altLang="ru-RU" sz="2400" dirty="0" smtClean="0">
                <a:latin typeface="Times New Roman" pitchFamily="18" charset="0"/>
              </a:rPr>
              <a:t>карта технологічного процесу (операційна карта) - технологічний документ, застосовний для опису технологічного процесу (технологічної операції), спеціалізований стосовно питань ОТК, зокрема методів перевірки технічного стану КТЗ;</a:t>
            </a:r>
          </a:p>
          <a:p>
            <a:pPr algn="just">
              <a:lnSpc>
                <a:spcPct val="80000"/>
              </a:lnSpc>
            </a:pPr>
            <a:r>
              <a:rPr lang="uk-UA" altLang="ru-RU" sz="2400" dirty="0" smtClean="0">
                <a:latin typeface="Times New Roman" pitchFamily="18" charset="0"/>
              </a:rPr>
              <a:t>ескізи або фото об'єкта технічного контролю у разі потреби;</a:t>
            </a:r>
          </a:p>
          <a:p>
            <a:pPr algn="just">
              <a:lnSpc>
                <a:spcPct val="80000"/>
              </a:lnSpc>
            </a:pPr>
            <a:r>
              <a:rPr lang="uk-UA" altLang="ru-RU" sz="2400" dirty="0" smtClean="0">
                <a:latin typeface="Times New Roman" pitchFamily="18" charset="0"/>
              </a:rPr>
              <a:t>перелік виконавців операцій, наприклад, із зазначенням їхнього коду за Класифікатором професій та документа про кваліфікацію;</a:t>
            </a:r>
          </a:p>
          <a:p>
            <a:pPr algn="just">
              <a:lnSpc>
                <a:spcPct val="80000"/>
              </a:lnSpc>
            </a:pPr>
            <a:r>
              <a:rPr lang="uk-UA" altLang="ru-RU" sz="2400" dirty="0" smtClean="0">
                <a:latin typeface="Times New Roman" pitchFamily="18" charset="0"/>
              </a:rPr>
              <a:t>перелік устатковання (доцільно з інвентарними номерами та від виробника;</a:t>
            </a:r>
          </a:p>
          <a:p>
            <a:pPr algn="just">
              <a:lnSpc>
                <a:spcPct val="80000"/>
              </a:lnSpc>
            </a:pPr>
            <a:r>
              <a:rPr lang="uk-UA" altLang="ru-RU" sz="2400" dirty="0" smtClean="0">
                <a:latin typeface="Times New Roman" pitchFamily="18" charset="0"/>
              </a:rPr>
              <a:t>перелік </a:t>
            </a:r>
            <a:r>
              <a:rPr lang="uk-UA" altLang="ru-RU" sz="2400" dirty="0" smtClean="0">
                <a:solidFill>
                  <a:srgbClr val="FF0000"/>
                </a:solidFill>
                <a:latin typeface="Times New Roman" pitchFamily="18" charset="0"/>
              </a:rPr>
              <a:t>правил забезпечення життєдіяльності </a:t>
            </a:r>
            <a:r>
              <a:rPr lang="uk-UA" altLang="ru-RU" sz="2400" dirty="0" smtClean="0">
                <a:latin typeface="Times New Roman" pitchFamily="18" charset="0"/>
              </a:rPr>
              <a:t>(правила з охорони праці, пожежної безпеки, настанови виробника КТЗ, інструкції виконавця операцій тощо);</a:t>
            </a:r>
          </a:p>
          <a:p>
            <a:pPr algn="just">
              <a:lnSpc>
                <a:spcPct val="80000"/>
              </a:lnSpc>
            </a:pPr>
            <a:r>
              <a:rPr lang="uk-UA" altLang="ru-RU" sz="2400" dirty="0" smtClean="0">
                <a:latin typeface="Times New Roman" pitchFamily="18" charset="0"/>
              </a:rPr>
              <a:t>фото типових невідповідностей.</a:t>
            </a:r>
            <a:endParaRPr lang="ru-RU" altLang="ru-RU" sz="2400" dirty="0" smtClean="0">
              <a:latin typeface="Times New Roman" pitchFamily="18" charset="0"/>
            </a:endParaRPr>
          </a:p>
        </p:txBody>
      </p:sp>
      <p:sp>
        <p:nvSpPr>
          <p:cNvPr id="400387" name="Номер слайда 1"/>
          <p:cNvSpPr>
            <a:spLocks noGrp="1"/>
          </p:cNvSpPr>
          <p:nvPr>
            <p:ph type="sldNum" sz="quarter" idx="12"/>
          </p:nvPr>
        </p:nvSpPr>
        <p:spPr>
          <a:xfrm>
            <a:off x="8316416" y="6237312"/>
            <a:ext cx="658416" cy="476250"/>
          </a:xfrm>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F58D694-61C9-48A3-95B5-0F963D250C86}" type="slidenum">
              <a:rPr lang="ru-RU" altLang="uk-UA" sz="3200" b="1"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defRPr/>
              </a:pPr>
              <a:t>26</a:t>
            </a:fld>
            <a:endParaRPr lang="ru-RU" altLang="uk-UA" sz="3200" b="1" dirty="0" smtClean="0">
              <a:solidFill>
                <a:srgbClr val="000000"/>
              </a:solidFill>
              <a:latin typeface="Times New Roman" panose="02020603050405020304" pitchFamily="18" charset="0"/>
              <a:cs typeface="Times New Roman" panose="02020603050405020304" pitchFamily="18" charset="0"/>
            </a:endParaRPr>
          </a:p>
        </p:txBody>
      </p:sp>
      <p:pic>
        <p:nvPicPr>
          <p:cNvPr id="491524"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04726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ext Box 62"/>
          <p:cNvSpPr txBox="1">
            <a:spLocks noChangeArrowheads="1"/>
          </p:cNvSpPr>
          <p:nvPr/>
        </p:nvSpPr>
        <p:spPr bwMode="auto">
          <a:xfrm>
            <a:off x="395288" y="476250"/>
            <a:ext cx="84978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2000" b="1" dirty="0" err="1">
                <a:solidFill>
                  <a:srgbClr val="000000"/>
                </a:solidFill>
                <a:latin typeface="Times New Roman" pitchFamily="18" charset="0"/>
              </a:rPr>
              <a:t>Типовий</a:t>
            </a:r>
            <a:r>
              <a:rPr lang="ru-RU" altLang="ru-RU" sz="2000" b="1" dirty="0">
                <a:solidFill>
                  <a:srgbClr val="000000"/>
                </a:solidFill>
                <a:latin typeface="Times New Roman" pitchFamily="18" charset="0"/>
              </a:rPr>
              <a:t> </a:t>
            </a:r>
            <a:r>
              <a:rPr lang="ru-RU" altLang="ru-RU" sz="2000" b="1" dirty="0" err="1">
                <a:solidFill>
                  <a:srgbClr val="000000"/>
                </a:solidFill>
                <a:latin typeface="Times New Roman" pitchFamily="18" charset="0"/>
              </a:rPr>
              <a:t>технологічний</a:t>
            </a:r>
            <a:r>
              <a:rPr lang="ru-RU" altLang="ru-RU" sz="2000" b="1" dirty="0">
                <a:solidFill>
                  <a:srgbClr val="000000"/>
                </a:solidFill>
                <a:latin typeface="Times New Roman" pitchFamily="18" charset="0"/>
              </a:rPr>
              <a:t> </a:t>
            </a:r>
            <a:r>
              <a:rPr lang="ru-RU" altLang="ru-RU" sz="2000" b="1" dirty="0" err="1">
                <a:solidFill>
                  <a:srgbClr val="000000"/>
                </a:solidFill>
                <a:latin typeface="Times New Roman" pitchFamily="18" charset="0"/>
              </a:rPr>
              <a:t>процес</a:t>
            </a:r>
            <a:r>
              <a:rPr lang="ru-RU" altLang="ru-RU" sz="2000" b="1" dirty="0">
                <a:solidFill>
                  <a:srgbClr val="000000"/>
                </a:solidFill>
                <a:latin typeface="Times New Roman" pitchFamily="18" charset="0"/>
              </a:rPr>
              <a:t> з </a:t>
            </a:r>
            <a:r>
              <a:rPr lang="ru-RU" altLang="ru-RU" sz="2000" b="1" dirty="0" err="1">
                <a:solidFill>
                  <a:srgbClr val="000000"/>
                </a:solidFill>
                <a:latin typeface="Times New Roman" pitchFamily="18" charset="0"/>
              </a:rPr>
              <a:t>основних</a:t>
            </a:r>
            <a:r>
              <a:rPr lang="ru-RU" altLang="ru-RU" sz="2000" b="1" dirty="0">
                <a:solidFill>
                  <a:srgbClr val="000000"/>
                </a:solidFill>
                <a:latin typeface="Times New Roman" pitchFamily="18" charset="0"/>
              </a:rPr>
              <a:t> </a:t>
            </a:r>
            <a:r>
              <a:rPr lang="ru-RU" altLang="ru-RU" sz="2000" b="1" dirty="0" err="1">
                <a:solidFill>
                  <a:srgbClr val="000000"/>
                </a:solidFill>
                <a:latin typeface="Times New Roman" pitchFamily="18" charset="0"/>
              </a:rPr>
              <a:t>питань</a:t>
            </a:r>
            <a:endParaRPr lang="ru-RU" altLang="ru-RU" sz="2000" b="1" dirty="0">
              <a:solidFill>
                <a:srgbClr val="000000"/>
              </a:solidFill>
              <a:latin typeface="Times New Roman" pitchFamily="18" charset="0"/>
            </a:endParaRPr>
          </a:p>
          <a:p>
            <a:pPr algn="ctr" eaLnBrk="1" hangingPunct="1">
              <a:spcBef>
                <a:spcPct val="0"/>
              </a:spcBef>
              <a:buFontTx/>
              <a:buNone/>
            </a:pPr>
            <a:r>
              <a:rPr lang="ru-RU" altLang="ru-RU" sz="2000" b="1" dirty="0">
                <a:solidFill>
                  <a:srgbClr val="000000"/>
                </a:solidFill>
                <a:latin typeface="Times New Roman" pitchFamily="18" charset="0"/>
              </a:rPr>
              <a:t>технічного контролю КТЗ                </a:t>
            </a:r>
            <a:r>
              <a:rPr lang="ru-RU" altLang="ru-RU" sz="2000" b="1" dirty="0" smtClean="0">
                <a:solidFill>
                  <a:srgbClr val="000000"/>
                </a:solidFill>
                <a:latin typeface="Times New Roman" pitchFamily="18" charset="0"/>
              </a:rPr>
              <a:t>1/3</a:t>
            </a:r>
            <a:endParaRPr lang="ru-RU" altLang="ru-RU" sz="2000" b="1" dirty="0">
              <a:solidFill>
                <a:srgbClr val="000000"/>
              </a:solidFill>
              <a:latin typeface="Times New Roman" pitchFamily="18" charset="0"/>
            </a:endParaRPr>
          </a:p>
        </p:txBody>
      </p:sp>
      <p:sp>
        <p:nvSpPr>
          <p:cNvPr id="483331" name="Rectangle 82"/>
          <p:cNvSpPr>
            <a:spLocks noChangeArrowheads="1"/>
          </p:cNvSpPr>
          <p:nvPr/>
        </p:nvSpPr>
        <p:spPr bwMode="auto">
          <a:xfrm>
            <a:off x="4646613" y="4899025"/>
            <a:ext cx="4572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rPr>
              <a:t>НІ</a:t>
            </a:r>
            <a:endParaRPr lang="ru-RU" altLang="ru-RU" sz="1800">
              <a:solidFill>
                <a:srgbClr val="000000"/>
              </a:solidFill>
            </a:endParaRPr>
          </a:p>
        </p:txBody>
      </p:sp>
      <p:sp>
        <p:nvSpPr>
          <p:cNvPr id="483332" name="Rectangle 83"/>
          <p:cNvSpPr>
            <a:spLocks noChangeArrowheads="1"/>
          </p:cNvSpPr>
          <p:nvPr/>
        </p:nvSpPr>
        <p:spPr bwMode="auto">
          <a:xfrm>
            <a:off x="3617913" y="5699125"/>
            <a:ext cx="6858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rPr>
              <a:t>ТАК</a:t>
            </a:r>
            <a:endParaRPr lang="ru-RU" altLang="ru-RU" sz="1800">
              <a:solidFill>
                <a:srgbClr val="000000"/>
              </a:solidFill>
            </a:endParaRPr>
          </a:p>
        </p:txBody>
      </p:sp>
      <p:sp>
        <p:nvSpPr>
          <p:cNvPr id="483333" name="Rectangle 84"/>
          <p:cNvSpPr>
            <a:spLocks noChangeArrowheads="1"/>
          </p:cNvSpPr>
          <p:nvPr/>
        </p:nvSpPr>
        <p:spPr bwMode="auto">
          <a:xfrm>
            <a:off x="3617913" y="3184525"/>
            <a:ext cx="6858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rPr>
              <a:t>ТАК</a:t>
            </a:r>
            <a:endParaRPr lang="ru-RU" altLang="ru-RU" sz="1800">
              <a:solidFill>
                <a:srgbClr val="000000"/>
              </a:solidFill>
            </a:endParaRPr>
          </a:p>
        </p:txBody>
      </p:sp>
      <p:sp>
        <p:nvSpPr>
          <p:cNvPr id="483334" name="Rectangle 85"/>
          <p:cNvSpPr>
            <a:spLocks noChangeArrowheads="1"/>
          </p:cNvSpPr>
          <p:nvPr/>
        </p:nvSpPr>
        <p:spPr bwMode="auto">
          <a:xfrm>
            <a:off x="4646613" y="2384425"/>
            <a:ext cx="4572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rPr>
              <a:t>НІ</a:t>
            </a:r>
            <a:endParaRPr lang="ru-RU" altLang="ru-RU" sz="1800">
              <a:solidFill>
                <a:srgbClr val="000000"/>
              </a:solidFill>
            </a:endParaRPr>
          </a:p>
        </p:txBody>
      </p:sp>
      <p:sp>
        <p:nvSpPr>
          <p:cNvPr id="483335" name="AutoShape 86"/>
          <p:cNvSpPr>
            <a:spLocks noChangeArrowheads="1"/>
          </p:cNvSpPr>
          <p:nvPr/>
        </p:nvSpPr>
        <p:spPr bwMode="auto">
          <a:xfrm>
            <a:off x="1331913" y="1247775"/>
            <a:ext cx="914400" cy="571500"/>
          </a:xfrm>
          <a:prstGeom prst="flowChartDocumen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600">
                <a:solidFill>
                  <a:srgbClr val="000000"/>
                </a:solidFill>
                <a:latin typeface="Times New Roman" pitchFamily="18" charset="0"/>
              </a:rPr>
              <a:t>[</a:t>
            </a:r>
            <a:r>
              <a:rPr lang="uk-UA" altLang="ru-RU" sz="1600">
                <a:solidFill>
                  <a:srgbClr val="000000"/>
                </a:solidFill>
                <a:latin typeface="Times New Roman" pitchFamily="18" charset="0"/>
              </a:rPr>
              <a:t>Л 5.12</a:t>
            </a:r>
            <a:r>
              <a:rPr lang="en-US" altLang="ru-RU" sz="1600">
                <a:solidFill>
                  <a:srgbClr val="000000"/>
                </a:solidFill>
                <a:latin typeface="Times New Roman" pitchFamily="18" charset="0"/>
              </a:rPr>
              <a:t>]</a:t>
            </a:r>
            <a:endParaRPr lang="ru-RU" altLang="ru-RU" sz="1800">
              <a:solidFill>
                <a:srgbClr val="000000"/>
              </a:solidFill>
            </a:endParaRPr>
          </a:p>
        </p:txBody>
      </p:sp>
      <p:sp>
        <p:nvSpPr>
          <p:cNvPr id="483336" name="Rectangle 87"/>
          <p:cNvSpPr>
            <a:spLocks noChangeArrowheads="1"/>
          </p:cNvSpPr>
          <p:nvPr/>
        </p:nvSpPr>
        <p:spPr bwMode="auto">
          <a:xfrm>
            <a:off x="2589213" y="1247775"/>
            <a:ext cx="3543300" cy="800100"/>
          </a:xfrm>
          <a:prstGeom prst="rect">
            <a:avLst/>
          </a:prstGeom>
          <a:solidFill>
            <a:srgbClr val="FFFF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1600">
                <a:solidFill>
                  <a:srgbClr val="000000"/>
                </a:solidFill>
                <a:latin typeface="Times New Roman" pitchFamily="18" charset="0"/>
              </a:rPr>
              <a:t>1. Попередження власника КТЗ про необх</a:t>
            </a:r>
            <a:r>
              <a:rPr lang="uk-UA" altLang="ru-RU" sz="1600">
                <a:solidFill>
                  <a:srgbClr val="000000"/>
                </a:solidFill>
                <a:latin typeface="Times New Roman" pitchFamily="18" charset="0"/>
              </a:rPr>
              <a:t>ідні</a:t>
            </a:r>
            <a:r>
              <a:rPr lang="ru-RU" altLang="ru-RU" sz="1600">
                <a:solidFill>
                  <a:srgbClr val="000000"/>
                </a:solidFill>
                <a:latin typeface="Times New Roman" pitchFamily="18" charset="0"/>
              </a:rPr>
              <a:t>сть </a:t>
            </a:r>
            <a:r>
              <a:rPr lang="uk-UA" altLang="ru-RU" sz="1600">
                <a:solidFill>
                  <a:srgbClr val="000000"/>
                </a:solidFill>
                <a:latin typeface="Times New Roman" pitchFamily="18" charset="0"/>
              </a:rPr>
              <a:t>заправлення КТЗ пальним за вимогами його виробника</a:t>
            </a:r>
            <a:endParaRPr lang="ru-RU" altLang="ru-RU" sz="1600">
              <a:solidFill>
                <a:srgbClr val="000000"/>
              </a:solidFill>
            </a:endParaRPr>
          </a:p>
        </p:txBody>
      </p:sp>
      <p:sp>
        <p:nvSpPr>
          <p:cNvPr id="483337" name="AutoShape 88"/>
          <p:cNvSpPr>
            <a:spLocks noChangeArrowheads="1"/>
          </p:cNvSpPr>
          <p:nvPr/>
        </p:nvSpPr>
        <p:spPr bwMode="auto">
          <a:xfrm>
            <a:off x="2246313" y="2270125"/>
            <a:ext cx="2513012" cy="914400"/>
          </a:xfrm>
          <a:prstGeom prst="flowChartDecision">
            <a:avLst/>
          </a:prstGeom>
          <a:solidFill>
            <a:srgbClr val="FFFF00"/>
          </a:solidFill>
          <a:ln w="9525">
            <a:solidFill>
              <a:srgbClr val="000000"/>
            </a:solidFill>
            <a:miter lim="800000"/>
            <a:headEnd/>
            <a:tailEnd/>
          </a:ln>
        </p:spPr>
        <p:txBody>
          <a:bodyPr tIns="1080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a:solidFill>
                  <a:srgbClr val="000000"/>
                </a:solidFill>
                <a:latin typeface="Times New Roman" pitchFamily="18" charset="0"/>
              </a:rPr>
              <a:t>2. Пальне відповідне?</a:t>
            </a:r>
            <a:endParaRPr lang="ru-RU" altLang="ru-RU" sz="1800">
              <a:solidFill>
                <a:srgbClr val="000000"/>
              </a:solidFill>
            </a:endParaRPr>
          </a:p>
        </p:txBody>
      </p:sp>
      <p:sp>
        <p:nvSpPr>
          <p:cNvPr id="483338" name="Rectangle 89"/>
          <p:cNvSpPr>
            <a:spLocks noChangeArrowheads="1"/>
          </p:cNvSpPr>
          <p:nvPr/>
        </p:nvSpPr>
        <p:spPr bwMode="auto">
          <a:xfrm>
            <a:off x="5103813" y="2155825"/>
            <a:ext cx="1714500" cy="1257300"/>
          </a:xfrm>
          <a:prstGeom prst="rect">
            <a:avLst/>
          </a:prstGeom>
          <a:solidFill>
            <a:schemeClr val="accent1"/>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3. Рішення замовника щодо застосування відповідного пального</a:t>
            </a:r>
            <a:endParaRPr lang="ru-RU" altLang="ru-RU" sz="1800">
              <a:solidFill>
                <a:srgbClr val="000000"/>
              </a:solidFill>
            </a:endParaRPr>
          </a:p>
        </p:txBody>
      </p:sp>
      <p:sp>
        <p:nvSpPr>
          <p:cNvPr id="483339" name="Line 90"/>
          <p:cNvSpPr>
            <a:spLocks noChangeShapeType="1"/>
          </p:cNvSpPr>
          <p:nvPr/>
        </p:nvSpPr>
        <p:spPr bwMode="auto">
          <a:xfrm>
            <a:off x="3503613" y="2079625"/>
            <a:ext cx="0" cy="2127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483340" name="Line 91"/>
          <p:cNvSpPr>
            <a:spLocks noChangeShapeType="1"/>
          </p:cNvSpPr>
          <p:nvPr/>
        </p:nvSpPr>
        <p:spPr bwMode="auto">
          <a:xfrm>
            <a:off x="4760913" y="2727325"/>
            <a:ext cx="342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483341" name="Line 92"/>
          <p:cNvSpPr>
            <a:spLocks noChangeShapeType="1"/>
          </p:cNvSpPr>
          <p:nvPr/>
        </p:nvSpPr>
        <p:spPr bwMode="auto">
          <a:xfrm>
            <a:off x="6818313" y="2847975"/>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483342" name="Line 93"/>
          <p:cNvSpPr>
            <a:spLocks noChangeShapeType="1"/>
          </p:cNvSpPr>
          <p:nvPr/>
        </p:nvSpPr>
        <p:spPr bwMode="auto">
          <a:xfrm flipV="1">
            <a:off x="7161213" y="1704975"/>
            <a:ext cx="0" cy="1143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483343" name="Line 94"/>
          <p:cNvSpPr>
            <a:spLocks noChangeShapeType="1"/>
          </p:cNvSpPr>
          <p:nvPr/>
        </p:nvSpPr>
        <p:spPr bwMode="auto">
          <a:xfrm flipH="1">
            <a:off x="6132513" y="1704975"/>
            <a:ext cx="10287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483344" name="Line 95"/>
          <p:cNvSpPr>
            <a:spLocks noChangeShapeType="1"/>
          </p:cNvSpPr>
          <p:nvPr/>
        </p:nvSpPr>
        <p:spPr bwMode="auto">
          <a:xfrm>
            <a:off x="2246313" y="1476375"/>
            <a:ext cx="342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483345" name="AutoShape 96"/>
          <p:cNvSpPr>
            <a:spLocks noChangeArrowheads="1"/>
          </p:cNvSpPr>
          <p:nvPr/>
        </p:nvSpPr>
        <p:spPr bwMode="auto">
          <a:xfrm>
            <a:off x="1331913" y="3527425"/>
            <a:ext cx="914400" cy="571500"/>
          </a:xfrm>
          <a:prstGeom prst="flowChartDocumen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600">
                <a:solidFill>
                  <a:srgbClr val="000000"/>
                </a:solidFill>
                <a:latin typeface="Times New Roman" pitchFamily="18" charset="0"/>
              </a:rPr>
              <a:t>[</a:t>
            </a:r>
            <a:r>
              <a:rPr lang="uk-UA" altLang="ru-RU" sz="1600">
                <a:solidFill>
                  <a:srgbClr val="000000"/>
                </a:solidFill>
                <a:latin typeface="Times New Roman" pitchFamily="18" charset="0"/>
              </a:rPr>
              <a:t>Л 5.12</a:t>
            </a:r>
            <a:r>
              <a:rPr lang="en-US" altLang="ru-RU" sz="1600">
                <a:solidFill>
                  <a:srgbClr val="000000"/>
                </a:solidFill>
                <a:latin typeface="Times New Roman" pitchFamily="18" charset="0"/>
              </a:rPr>
              <a:t>]</a:t>
            </a:r>
            <a:endParaRPr lang="ru-RU" altLang="ru-RU" sz="1800">
              <a:solidFill>
                <a:srgbClr val="000000"/>
              </a:solidFill>
            </a:endParaRPr>
          </a:p>
        </p:txBody>
      </p:sp>
      <p:sp>
        <p:nvSpPr>
          <p:cNvPr id="483346" name="Rectangle 97"/>
          <p:cNvSpPr>
            <a:spLocks noChangeArrowheads="1"/>
          </p:cNvSpPr>
          <p:nvPr/>
        </p:nvSpPr>
        <p:spPr bwMode="auto">
          <a:xfrm>
            <a:off x="2589213" y="3557588"/>
            <a:ext cx="3314700" cy="1028700"/>
          </a:xfrm>
          <a:prstGeom prst="rect">
            <a:avLst/>
          </a:prstGeom>
          <a:solidFill>
            <a:srgbClr val="FFFF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4. Прогрів двигуна під час неробочого ходу за потреби.</a:t>
            </a:r>
          </a:p>
          <a:p>
            <a:pPr algn="ctr" eaLnBrk="1" hangingPunct="1">
              <a:spcBef>
                <a:spcPct val="0"/>
              </a:spcBef>
              <a:buFontTx/>
              <a:buNone/>
            </a:pPr>
            <a:r>
              <a:rPr lang="uk-UA" altLang="ru-RU" sz="1600">
                <a:solidFill>
                  <a:srgbClr val="000000"/>
                </a:solidFill>
                <a:latin typeface="Times New Roman" pitchFamily="18" charset="0"/>
              </a:rPr>
              <a:t>Контроль витоку газів з ГБО КТЗ (поза приміщенням ПТК)</a:t>
            </a:r>
            <a:endParaRPr lang="ru-RU" altLang="ru-RU" sz="1800">
              <a:solidFill>
                <a:srgbClr val="000000"/>
              </a:solidFill>
            </a:endParaRPr>
          </a:p>
        </p:txBody>
      </p:sp>
      <p:sp>
        <p:nvSpPr>
          <p:cNvPr id="483347" name="Line 98"/>
          <p:cNvSpPr>
            <a:spLocks noChangeShapeType="1"/>
          </p:cNvSpPr>
          <p:nvPr/>
        </p:nvSpPr>
        <p:spPr bwMode="auto">
          <a:xfrm>
            <a:off x="2246313" y="3756025"/>
            <a:ext cx="342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483348" name="AutoShape 99"/>
          <p:cNvSpPr>
            <a:spLocks noChangeArrowheads="1"/>
          </p:cNvSpPr>
          <p:nvPr/>
        </p:nvSpPr>
        <p:spPr bwMode="auto">
          <a:xfrm>
            <a:off x="2124075" y="4784725"/>
            <a:ext cx="2636838" cy="914400"/>
          </a:xfrm>
          <a:prstGeom prst="diamond">
            <a:avLst/>
          </a:prstGeom>
          <a:solidFill>
            <a:srgbClr val="FFFF00"/>
          </a:solidFill>
          <a:ln w="9525">
            <a:solidFill>
              <a:srgbClr val="000000"/>
            </a:solidFill>
            <a:miter lim="800000"/>
            <a:headEnd/>
            <a:tailEnd/>
          </a:ln>
        </p:spPr>
        <p:txBody>
          <a:bodyPr lIns="54000" tIns="10800" rIns="5400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1600">
                <a:solidFill>
                  <a:srgbClr val="000000"/>
                </a:solidFill>
                <a:latin typeface="Times New Roman" pitchFamily="18" charset="0"/>
              </a:rPr>
              <a:t>5. ГБО герметичне?</a:t>
            </a:r>
            <a:endParaRPr lang="ru-RU" altLang="ru-RU" sz="1800">
              <a:solidFill>
                <a:srgbClr val="000000"/>
              </a:solidFill>
            </a:endParaRPr>
          </a:p>
        </p:txBody>
      </p:sp>
      <p:sp>
        <p:nvSpPr>
          <p:cNvPr id="483349" name="Rectangle 100"/>
          <p:cNvSpPr>
            <a:spLocks noChangeArrowheads="1"/>
          </p:cNvSpPr>
          <p:nvPr/>
        </p:nvSpPr>
        <p:spPr bwMode="auto">
          <a:xfrm>
            <a:off x="5103813" y="4784725"/>
            <a:ext cx="1714500" cy="1014413"/>
          </a:xfrm>
          <a:prstGeom prst="rect">
            <a:avLst/>
          </a:prstGeom>
          <a:solidFill>
            <a:schemeClr val="accent1"/>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6. Рішення замовника щодо усунення витоків з ГБО</a:t>
            </a:r>
            <a:endParaRPr lang="ru-RU" altLang="ru-RU" sz="1800">
              <a:solidFill>
                <a:srgbClr val="000000"/>
              </a:solidFill>
            </a:endParaRPr>
          </a:p>
        </p:txBody>
      </p:sp>
      <p:sp>
        <p:nvSpPr>
          <p:cNvPr id="483350" name="Line 101"/>
          <p:cNvSpPr>
            <a:spLocks noChangeShapeType="1"/>
          </p:cNvSpPr>
          <p:nvPr/>
        </p:nvSpPr>
        <p:spPr bwMode="auto">
          <a:xfrm>
            <a:off x="4770438" y="5241925"/>
            <a:ext cx="342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483351" name="AutoShape 102"/>
          <p:cNvSpPr>
            <a:spLocks noChangeArrowheads="1"/>
          </p:cNvSpPr>
          <p:nvPr/>
        </p:nvSpPr>
        <p:spPr bwMode="auto">
          <a:xfrm>
            <a:off x="5986463" y="6072188"/>
            <a:ext cx="1304925" cy="381000"/>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7. Кінець</a:t>
            </a:r>
            <a:endParaRPr lang="ru-RU" altLang="ru-RU" sz="1800">
              <a:solidFill>
                <a:srgbClr val="000000"/>
              </a:solidFill>
            </a:endParaRPr>
          </a:p>
        </p:txBody>
      </p:sp>
      <p:cxnSp>
        <p:nvCxnSpPr>
          <p:cNvPr id="483352" name="AutoShape 103"/>
          <p:cNvCxnSpPr>
            <a:cxnSpLocks noChangeShapeType="1"/>
          </p:cNvCxnSpPr>
          <p:nvPr/>
        </p:nvCxnSpPr>
        <p:spPr bwMode="auto">
          <a:xfrm>
            <a:off x="6818313" y="5241925"/>
            <a:ext cx="228600" cy="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3353" name="AutoShape 104"/>
          <p:cNvCxnSpPr>
            <a:cxnSpLocks noChangeShapeType="1"/>
          </p:cNvCxnSpPr>
          <p:nvPr/>
        </p:nvCxnSpPr>
        <p:spPr bwMode="auto">
          <a:xfrm flipH="1">
            <a:off x="5903913" y="4213225"/>
            <a:ext cx="1257300" cy="158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3354" name="AutoShape 106"/>
          <p:cNvCxnSpPr>
            <a:cxnSpLocks noChangeShapeType="1"/>
          </p:cNvCxnSpPr>
          <p:nvPr/>
        </p:nvCxnSpPr>
        <p:spPr bwMode="auto">
          <a:xfrm flipH="1" flipV="1">
            <a:off x="6132513" y="1543050"/>
            <a:ext cx="2111375" cy="1428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3355" name="Line 107"/>
          <p:cNvSpPr>
            <a:spLocks noChangeShapeType="1"/>
          </p:cNvSpPr>
          <p:nvPr/>
        </p:nvSpPr>
        <p:spPr bwMode="auto">
          <a:xfrm>
            <a:off x="3503613" y="3184525"/>
            <a:ext cx="0" cy="3730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483356" name="Line 108"/>
          <p:cNvSpPr>
            <a:spLocks noChangeShapeType="1"/>
          </p:cNvSpPr>
          <p:nvPr/>
        </p:nvSpPr>
        <p:spPr bwMode="auto">
          <a:xfrm>
            <a:off x="3441700" y="5699125"/>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483357" name="Line 110"/>
          <p:cNvSpPr>
            <a:spLocks noChangeShapeType="1"/>
          </p:cNvSpPr>
          <p:nvPr/>
        </p:nvSpPr>
        <p:spPr bwMode="auto">
          <a:xfrm>
            <a:off x="3454400" y="4586288"/>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483358" name="Line 111"/>
          <p:cNvSpPr>
            <a:spLocks noChangeShapeType="1"/>
          </p:cNvSpPr>
          <p:nvPr/>
        </p:nvSpPr>
        <p:spPr bwMode="auto">
          <a:xfrm>
            <a:off x="7161213" y="4213225"/>
            <a:ext cx="0" cy="914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uk-UA">
              <a:solidFill>
                <a:srgbClr val="000000"/>
              </a:solidFill>
            </a:endParaRPr>
          </a:p>
        </p:txBody>
      </p:sp>
      <p:sp>
        <p:nvSpPr>
          <p:cNvPr id="483359" name="Line 112"/>
          <p:cNvSpPr>
            <a:spLocks noChangeShapeType="1"/>
          </p:cNvSpPr>
          <p:nvPr/>
        </p:nvSpPr>
        <p:spPr bwMode="auto">
          <a:xfrm flipH="1">
            <a:off x="7161213" y="5356225"/>
            <a:ext cx="1587" cy="7159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uk-UA">
              <a:solidFill>
                <a:srgbClr val="000000"/>
              </a:solidFill>
            </a:endParaRPr>
          </a:p>
        </p:txBody>
      </p:sp>
      <p:sp>
        <p:nvSpPr>
          <p:cNvPr id="483360" name="Oval 113"/>
          <p:cNvSpPr>
            <a:spLocks noChangeArrowheads="1"/>
          </p:cNvSpPr>
          <p:nvPr/>
        </p:nvSpPr>
        <p:spPr bwMode="auto">
          <a:xfrm>
            <a:off x="7062788" y="5127625"/>
            <a:ext cx="212725" cy="2286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solidFill>
                <a:srgbClr val="000000"/>
              </a:solidFill>
            </a:endParaRPr>
          </a:p>
        </p:txBody>
      </p:sp>
      <p:sp>
        <p:nvSpPr>
          <p:cNvPr id="483361" name="Line 114"/>
          <p:cNvSpPr>
            <a:spLocks noChangeShapeType="1"/>
          </p:cNvSpPr>
          <p:nvPr/>
        </p:nvSpPr>
        <p:spPr bwMode="auto">
          <a:xfrm>
            <a:off x="7667625" y="40052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solidFill>
                <a:srgbClr val="000000"/>
              </a:solidFill>
            </a:endParaRPr>
          </a:p>
        </p:txBody>
      </p:sp>
      <p:sp>
        <p:nvSpPr>
          <p:cNvPr id="483362" name="Line 115"/>
          <p:cNvSpPr>
            <a:spLocks noChangeShapeType="1"/>
          </p:cNvSpPr>
          <p:nvPr/>
        </p:nvSpPr>
        <p:spPr bwMode="auto">
          <a:xfrm>
            <a:off x="8243888" y="1557338"/>
            <a:ext cx="0" cy="4464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solidFill>
                <a:srgbClr val="000000"/>
              </a:solidFill>
            </a:endParaRPr>
          </a:p>
        </p:txBody>
      </p:sp>
      <p:sp>
        <p:nvSpPr>
          <p:cNvPr id="483363" name="Line 116"/>
          <p:cNvSpPr>
            <a:spLocks noChangeShapeType="1"/>
          </p:cNvSpPr>
          <p:nvPr/>
        </p:nvSpPr>
        <p:spPr bwMode="auto">
          <a:xfrm flipH="1">
            <a:off x="5867400" y="4005263"/>
            <a:ext cx="1800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solidFill>
                <a:srgbClr val="000000"/>
              </a:solidFill>
            </a:endParaRPr>
          </a:p>
        </p:txBody>
      </p:sp>
      <p:sp>
        <p:nvSpPr>
          <p:cNvPr id="483364" name="AutoShape 117"/>
          <p:cNvSpPr>
            <a:spLocks noChangeArrowheads="1"/>
          </p:cNvSpPr>
          <p:nvPr/>
        </p:nvSpPr>
        <p:spPr bwMode="auto">
          <a:xfrm rot="-5400000">
            <a:off x="7466012" y="6010276"/>
            <a:ext cx="428625" cy="457200"/>
          </a:xfrm>
          <a:prstGeom prst="homePlate">
            <a:avLst>
              <a:gd name="adj" fmla="val 45037"/>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4000" tIns="10800" rIns="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a:t>
            </a:r>
          </a:p>
          <a:p>
            <a:pPr eaLnBrk="1" hangingPunct="1">
              <a:spcBef>
                <a:spcPct val="0"/>
              </a:spcBef>
              <a:buFontTx/>
              <a:buNone/>
            </a:pPr>
            <a:endParaRPr lang="ru-RU" altLang="ru-RU" sz="1800">
              <a:solidFill>
                <a:srgbClr val="000000"/>
              </a:solidFill>
            </a:endParaRPr>
          </a:p>
        </p:txBody>
      </p:sp>
      <p:sp>
        <p:nvSpPr>
          <p:cNvPr id="483365" name="AutoShape 118"/>
          <p:cNvSpPr>
            <a:spLocks noChangeArrowheads="1"/>
          </p:cNvSpPr>
          <p:nvPr/>
        </p:nvSpPr>
        <p:spPr bwMode="auto">
          <a:xfrm rot="-5400000">
            <a:off x="8042275" y="6007101"/>
            <a:ext cx="428625" cy="457200"/>
          </a:xfrm>
          <a:prstGeom prst="homePlate">
            <a:avLst>
              <a:gd name="adj" fmla="val 45037"/>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4000" tIns="10800" rIns="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10</a:t>
            </a:r>
          </a:p>
          <a:p>
            <a:pPr eaLnBrk="1" hangingPunct="1">
              <a:spcBef>
                <a:spcPct val="0"/>
              </a:spcBef>
              <a:buFontTx/>
              <a:buNone/>
            </a:pPr>
            <a:endParaRPr lang="ru-RU" altLang="ru-RU" sz="1800">
              <a:solidFill>
                <a:srgbClr val="000000"/>
              </a:solidFill>
            </a:endParaRPr>
          </a:p>
        </p:txBody>
      </p:sp>
      <p:sp>
        <p:nvSpPr>
          <p:cNvPr id="483366" name="AutoShape 119"/>
          <p:cNvSpPr>
            <a:spLocks noChangeArrowheads="1"/>
          </p:cNvSpPr>
          <p:nvPr/>
        </p:nvSpPr>
        <p:spPr bwMode="auto">
          <a:xfrm rot="16200000" flipH="1">
            <a:off x="3227387" y="6040438"/>
            <a:ext cx="428625" cy="431800"/>
          </a:xfrm>
          <a:prstGeom prst="homePlate">
            <a:avLst>
              <a:gd name="adj" fmla="val 48148"/>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4000" tIns="10800" rIns="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8</a:t>
            </a:r>
            <a:endParaRPr lang="ru-RU" altLang="ru-RU" sz="1800">
              <a:solidFill>
                <a:srgbClr val="000000"/>
              </a:solidFill>
            </a:endParaRPr>
          </a:p>
        </p:txBody>
      </p:sp>
      <p:sp>
        <p:nvSpPr>
          <p:cNvPr id="393255" name="Номер слайда 1"/>
          <p:cNvSpPr>
            <a:spLocks noGrp="1"/>
          </p:cNvSpPr>
          <p:nvPr>
            <p:ph type="sldNum" sz="quarter" idx="12"/>
          </p:nvPr>
        </p:nvSpPr>
        <p:spPr>
          <a:xfrm>
            <a:off x="6932613" y="6337300"/>
            <a:ext cx="2133600" cy="476250"/>
          </a:xfrm>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9BD88B0-3287-4F89-B6D9-144FA138CE6A}" type="slidenum">
              <a:rPr lang="ru-RU" altLang="uk-UA" sz="3200" b="1"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defRPr/>
              </a:pPr>
              <a:t>27</a:t>
            </a:fld>
            <a:endParaRPr lang="ru-RU" altLang="uk-UA" sz="3200" b="1" dirty="0" smtClean="0">
              <a:solidFill>
                <a:srgbClr val="000000"/>
              </a:solidFill>
              <a:latin typeface="Times New Roman" panose="02020603050405020304" pitchFamily="18" charset="0"/>
              <a:cs typeface="Times New Roman" panose="02020603050405020304" pitchFamily="18" charset="0"/>
            </a:endParaRPr>
          </a:p>
        </p:txBody>
      </p:sp>
      <p:pic>
        <p:nvPicPr>
          <p:cNvPr id="483368"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325267"/>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4"/>
          <p:cNvSpPr txBox="1">
            <a:spLocks noChangeArrowheads="1"/>
          </p:cNvSpPr>
          <p:nvPr/>
        </p:nvSpPr>
        <p:spPr bwMode="auto">
          <a:xfrm>
            <a:off x="395288" y="476250"/>
            <a:ext cx="84978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2000" b="1" dirty="0" err="1">
                <a:solidFill>
                  <a:srgbClr val="000000"/>
                </a:solidFill>
                <a:latin typeface="Times New Roman" pitchFamily="18" charset="0"/>
              </a:rPr>
              <a:t>Типовий</a:t>
            </a:r>
            <a:r>
              <a:rPr lang="ru-RU" altLang="ru-RU" sz="2000" b="1" dirty="0">
                <a:solidFill>
                  <a:srgbClr val="000000"/>
                </a:solidFill>
                <a:latin typeface="Times New Roman" pitchFamily="18" charset="0"/>
              </a:rPr>
              <a:t> </a:t>
            </a:r>
            <a:r>
              <a:rPr lang="ru-RU" altLang="ru-RU" sz="2000" b="1" dirty="0" err="1">
                <a:solidFill>
                  <a:srgbClr val="000000"/>
                </a:solidFill>
                <a:latin typeface="Times New Roman" pitchFamily="18" charset="0"/>
              </a:rPr>
              <a:t>технологічний</a:t>
            </a:r>
            <a:r>
              <a:rPr lang="ru-RU" altLang="ru-RU" sz="2000" b="1" dirty="0">
                <a:solidFill>
                  <a:srgbClr val="000000"/>
                </a:solidFill>
                <a:latin typeface="Times New Roman" pitchFamily="18" charset="0"/>
              </a:rPr>
              <a:t> </a:t>
            </a:r>
            <a:r>
              <a:rPr lang="ru-RU" altLang="ru-RU" sz="2000" b="1" dirty="0" err="1">
                <a:solidFill>
                  <a:srgbClr val="000000"/>
                </a:solidFill>
                <a:latin typeface="Times New Roman" pitchFamily="18" charset="0"/>
              </a:rPr>
              <a:t>процес</a:t>
            </a:r>
            <a:r>
              <a:rPr lang="ru-RU" altLang="ru-RU" sz="2000" b="1" dirty="0">
                <a:solidFill>
                  <a:srgbClr val="000000"/>
                </a:solidFill>
                <a:latin typeface="Times New Roman" pitchFamily="18" charset="0"/>
              </a:rPr>
              <a:t> з </a:t>
            </a:r>
            <a:r>
              <a:rPr lang="ru-RU" altLang="ru-RU" sz="2000" b="1" dirty="0" err="1">
                <a:solidFill>
                  <a:srgbClr val="000000"/>
                </a:solidFill>
                <a:latin typeface="Times New Roman" pitchFamily="18" charset="0"/>
              </a:rPr>
              <a:t>основних</a:t>
            </a:r>
            <a:r>
              <a:rPr lang="ru-RU" altLang="ru-RU" sz="2000" b="1" dirty="0">
                <a:solidFill>
                  <a:srgbClr val="000000"/>
                </a:solidFill>
                <a:latin typeface="Times New Roman" pitchFamily="18" charset="0"/>
              </a:rPr>
              <a:t> </a:t>
            </a:r>
            <a:r>
              <a:rPr lang="ru-RU" altLang="ru-RU" sz="2000" b="1" dirty="0" err="1">
                <a:solidFill>
                  <a:srgbClr val="000000"/>
                </a:solidFill>
                <a:latin typeface="Times New Roman" pitchFamily="18" charset="0"/>
              </a:rPr>
              <a:t>питань</a:t>
            </a:r>
            <a:endParaRPr lang="ru-RU" altLang="ru-RU" sz="2000" b="1" dirty="0">
              <a:solidFill>
                <a:srgbClr val="000000"/>
              </a:solidFill>
              <a:latin typeface="Times New Roman" pitchFamily="18" charset="0"/>
            </a:endParaRPr>
          </a:p>
          <a:p>
            <a:pPr algn="ctr" eaLnBrk="1" hangingPunct="1">
              <a:spcBef>
                <a:spcPct val="0"/>
              </a:spcBef>
              <a:buFontTx/>
              <a:buNone/>
            </a:pPr>
            <a:r>
              <a:rPr lang="ru-RU" altLang="ru-RU" sz="2000" b="1" dirty="0">
                <a:solidFill>
                  <a:srgbClr val="000000"/>
                </a:solidFill>
                <a:latin typeface="Times New Roman" pitchFamily="18" charset="0"/>
              </a:rPr>
              <a:t>технічного контролю КТЗ             </a:t>
            </a:r>
            <a:r>
              <a:rPr lang="ru-RU" altLang="ru-RU" sz="2000" b="1" dirty="0" smtClean="0">
                <a:solidFill>
                  <a:srgbClr val="000000"/>
                </a:solidFill>
                <a:latin typeface="Times New Roman" pitchFamily="18" charset="0"/>
              </a:rPr>
              <a:t>2/3</a:t>
            </a:r>
            <a:endParaRPr lang="ru-RU" altLang="ru-RU" sz="2000" b="1" dirty="0">
              <a:solidFill>
                <a:srgbClr val="000000"/>
              </a:solidFill>
              <a:latin typeface="Times New Roman" pitchFamily="18" charset="0"/>
            </a:endParaRPr>
          </a:p>
        </p:txBody>
      </p:sp>
      <p:sp>
        <p:nvSpPr>
          <p:cNvPr id="9219" name="Line 20"/>
          <p:cNvSpPr>
            <a:spLocks noChangeShapeType="1"/>
          </p:cNvSpPr>
          <p:nvPr/>
        </p:nvSpPr>
        <p:spPr bwMode="auto">
          <a:xfrm flipH="1">
            <a:off x="6427788" y="5165725"/>
            <a:ext cx="8001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4356" name="Rectangle 21"/>
          <p:cNvSpPr>
            <a:spLocks noChangeArrowheads="1"/>
          </p:cNvSpPr>
          <p:nvPr/>
        </p:nvSpPr>
        <p:spPr bwMode="auto">
          <a:xfrm>
            <a:off x="3473450" y="4473575"/>
            <a:ext cx="6858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rPr>
              <a:t>ТАК</a:t>
            </a:r>
            <a:endParaRPr lang="ru-RU" altLang="ru-RU" sz="1800">
              <a:solidFill>
                <a:srgbClr val="000000"/>
              </a:solidFill>
            </a:endParaRPr>
          </a:p>
        </p:txBody>
      </p:sp>
      <p:sp>
        <p:nvSpPr>
          <p:cNvPr id="484357" name="Rectangle 22"/>
          <p:cNvSpPr>
            <a:spLocks noChangeArrowheads="1"/>
          </p:cNvSpPr>
          <p:nvPr/>
        </p:nvSpPr>
        <p:spPr bwMode="auto">
          <a:xfrm>
            <a:off x="4502150" y="3673475"/>
            <a:ext cx="4572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rPr>
              <a:t>НІ</a:t>
            </a:r>
            <a:endParaRPr lang="ru-RU" altLang="ru-RU" sz="1800">
              <a:solidFill>
                <a:srgbClr val="000000"/>
              </a:solidFill>
            </a:endParaRPr>
          </a:p>
        </p:txBody>
      </p:sp>
      <p:sp>
        <p:nvSpPr>
          <p:cNvPr id="484358" name="Rectangle 23"/>
          <p:cNvSpPr>
            <a:spLocks noChangeArrowheads="1"/>
          </p:cNvSpPr>
          <p:nvPr/>
        </p:nvSpPr>
        <p:spPr bwMode="auto">
          <a:xfrm>
            <a:off x="2444750" y="2300288"/>
            <a:ext cx="3314700" cy="1057275"/>
          </a:xfrm>
          <a:prstGeom prst="rect">
            <a:avLst/>
          </a:prstGeom>
          <a:solidFill>
            <a:srgbClr val="FFFF00"/>
          </a:solidFill>
          <a:ln w="9525" algn="ctr">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8. Попередній контроль за витоками експлуатаційних рідин на екран (рекомендується поза приміщеннями ПТК)</a:t>
            </a:r>
            <a:endParaRPr lang="ru-RU" altLang="ru-RU" sz="1800">
              <a:solidFill>
                <a:srgbClr val="000000"/>
              </a:solidFill>
            </a:endParaRPr>
          </a:p>
        </p:txBody>
      </p:sp>
      <p:sp>
        <p:nvSpPr>
          <p:cNvPr id="484359" name="AutoShape 24"/>
          <p:cNvSpPr>
            <a:spLocks noChangeArrowheads="1"/>
          </p:cNvSpPr>
          <p:nvPr/>
        </p:nvSpPr>
        <p:spPr bwMode="auto">
          <a:xfrm>
            <a:off x="1187450" y="2301875"/>
            <a:ext cx="914400" cy="571500"/>
          </a:xfrm>
          <a:prstGeom prst="flowChartDocumen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600">
                <a:solidFill>
                  <a:srgbClr val="000000"/>
                </a:solidFill>
                <a:latin typeface="Times New Roman" pitchFamily="18" charset="0"/>
              </a:rPr>
              <a:t>[</a:t>
            </a:r>
            <a:r>
              <a:rPr lang="uk-UA" altLang="ru-RU" sz="1600">
                <a:solidFill>
                  <a:srgbClr val="000000"/>
                </a:solidFill>
                <a:latin typeface="Times New Roman" pitchFamily="18" charset="0"/>
              </a:rPr>
              <a:t>Л .12</a:t>
            </a:r>
            <a:r>
              <a:rPr lang="en-US" altLang="ru-RU" sz="1600">
                <a:solidFill>
                  <a:srgbClr val="000000"/>
                </a:solidFill>
                <a:latin typeface="Times New Roman" pitchFamily="18" charset="0"/>
              </a:rPr>
              <a:t>]</a:t>
            </a:r>
            <a:endParaRPr lang="ru-RU" altLang="ru-RU" sz="1800">
              <a:solidFill>
                <a:srgbClr val="000000"/>
              </a:solidFill>
            </a:endParaRPr>
          </a:p>
        </p:txBody>
      </p:sp>
      <p:sp>
        <p:nvSpPr>
          <p:cNvPr id="9224" name="Line 25"/>
          <p:cNvSpPr>
            <a:spLocks noChangeShapeType="1"/>
          </p:cNvSpPr>
          <p:nvPr/>
        </p:nvSpPr>
        <p:spPr bwMode="auto">
          <a:xfrm>
            <a:off x="2111375" y="2530475"/>
            <a:ext cx="3429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4361" name="AutoShape 26"/>
          <p:cNvSpPr>
            <a:spLocks noChangeArrowheads="1"/>
          </p:cNvSpPr>
          <p:nvPr/>
        </p:nvSpPr>
        <p:spPr bwMode="auto">
          <a:xfrm>
            <a:off x="2287588" y="3559175"/>
            <a:ext cx="2328862" cy="914400"/>
          </a:xfrm>
          <a:prstGeom prst="diamond">
            <a:avLst/>
          </a:prstGeom>
          <a:solidFill>
            <a:srgbClr val="FFFF00"/>
          </a:solidFill>
          <a:ln w="9525">
            <a:solidFill>
              <a:srgbClr val="000000"/>
            </a:solidFill>
            <a:miter lim="800000"/>
            <a:headEnd/>
            <a:tailEnd/>
          </a:ln>
        </p:spPr>
        <p:txBody>
          <a:bodyPr lIns="54000" tIns="10800" rIns="5400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9</a:t>
            </a:r>
            <a:r>
              <a:rPr lang="ru-RU" altLang="ru-RU" sz="1600">
                <a:solidFill>
                  <a:srgbClr val="000000"/>
                </a:solidFill>
                <a:latin typeface="Times New Roman" pitchFamily="18" charset="0"/>
              </a:rPr>
              <a:t>. </a:t>
            </a:r>
            <a:r>
              <a:rPr lang="uk-UA" altLang="ru-RU" sz="1600">
                <a:solidFill>
                  <a:srgbClr val="000000"/>
                </a:solidFill>
                <a:latin typeface="Times New Roman" pitchFamily="18" charset="0"/>
              </a:rPr>
              <a:t>Витоків немає?</a:t>
            </a:r>
            <a:endParaRPr lang="ru-RU" altLang="ru-RU" sz="1800">
              <a:solidFill>
                <a:srgbClr val="000000"/>
              </a:solidFill>
            </a:endParaRPr>
          </a:p>
        </p:txBody>
      </p:sp>
      <p:sp>
        <p:nvSpPr>
          <p:cNvPr id="9226" name="Line 27"/>
          <p:cNvSpPr>
            <a:spLocks noChangeShapeType="1"/>
          </p:cNvSpPr>
          <p:nvPr/>
        </p:nvSpPr>
        <p:spPr bwMode="auto">
          <a:xfrm>
            <a:off x="4625975" y="4016375"/>
            <a:ext cx="3429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4363" name="Rectangle 28"/>
          <p:cNvSpPr>
            <a:spLocks noChangeArrowheads="1"/>
          </p:cNvSpPr>
          <p:nvPr/>
        </p:nvSpPr>
        <p:spPr bwMode="auto">
          <a:xfrm>
            <a:off x="4959350" y="3656013"/>
            <a:ext cx="1714500" cy="817562"/>
          </a:xfrm>
          <a:prstGeom prst="rect">
            <a:avLst/>
          </a:prstGeom>
          <a:solidFill>
            <a:schemeClr val="accent1"/>
          </a:solidFill>
          <a:ln w="9525">
            <a:solidFill>
              <a:schemeClr val="accent1"/>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10. Рішення замовника щодо усунення витоків</a:t>
            </a:r>
            <a:endParaRPr lang="ru-RU" altLang="ru-RU" sz="1800">
              <a:solidFill>
                <a:srgbClr val="000000"/>
              </a:solidFill>
            </a:endParaRPr>
          </a:p>
        </p:txBody>
      </p:sp>
      <p:cxnSp>
        <p:nvCxnSpPr>
          <p:cNvPr id="9228" name="AutoShape 29"/>
          <p:cNvCxnSpPr>
            <a:cxnSpLocks noChangeShapeType="1"/>
          </p:cNvCxnSpPr>
          <p:nvPr/>
        </p:nvCxnSpPr>
        <p:spPr bwMode="auto">
          <a:xfrm>
            <a:off x="6683375" y="4016375"/>
            <a:ext cx="196850" cy="0"/>
          </a:xfrm>
          <a:prstGeom prst="straightConnector1">
            <a:avLst/>
          </a:prstGeom>
          <a:ln>
            <a:headEnd/>
            <a:tailEnd/>
          </a:ln>
        </p:spPr>
        <p:style>
          <a:lnRef idx="2">
            <a:schemeClr val="dk1"/>
          </a:lnRef>
          <a:fillRef idx="0">
            <a:schemeClr val="dk1"/>
          </a:fillRef>
          <a:effectRef idx="1">
            <a:schemeClr val="dk1"/>
          </a:effectRef>
          <a:fontRef idx="minor">
            <a:schemeClr val="tx1"/>
          </a:fontRef>
        </p:style>
      </p:cxnSp>
      <p:cxnSp>
        <p:nvCxnSpPr>
          <p:cNvPr id="9229" name="AutoShape 30"/>
          <p:cNvCxnSpPr>
            <a:cxnSpLocks noChangeShapeType="1"/>
          </p:cNvCxnSpPr>
          <p:nvPr/>
        </p:nvCxnSpPr>
        <p:spPr bwMode="auto">
          <a:xfrm flipV="1">
            <a:off x="7010400" y="2873375"/>
            <a:ext cx="1588" cy="1028700"/>
          </a:xfrm>
          <a:prstGeom prst="straightConnector1">
            <a:avLst/>
          </a:prstGeom>
          <a:ln>
            <a:headEnd/>
            <a:tailEnd/>
          </a:ln>
        </p:spPr>
        <p:style>
          <a:lnRef idx="2">
            <a:schemeClr val="dk1"/>
          </a:lnRef>
          <a:fillRef idx="0">
            <a:schemeClr val="dk1"/>
          </a:fillRef>
          <a:effectRef idx="1">
            <a:schemeClr val="dk1"/>
          </a:effectRef>
          <a:fontRef idx="minor">
            <a:schemeClr val="tx1"/>
          </a:fontRef>
        </p:style>
      </p:cxnSp>
      <p:cxnSp>
        <p:nvCxnSpPr>
          <p:cNvPr id="9230" name="AutoShape 31"/>
          <p:cNvCxnSpPr>
            <a:cxnSpLocks noChangeShapeType="1"/>
          </p:cNvCxnSpPr>
          <p:nvPr/>
        </p:nvCxnSpPr>
        <p:spPr bwMode="auto">
          <a:xfrm flipH="1">
            <a:off x="5759450" y="2873375"/>
            <a:ext cx="1257300" cy="1588"/>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sp>
        <p:nvSpPr>
          <p:cNvPr id="484367" name="Rectangle 32"/>
          <p:cNvSpPr>
            <a:spLocks noChangeArrowheads="1"/>
          </p:cNvSpPr>
          <p:nvPr/>
        </p:nvSpPr>
        <p:spPr bwMode="auto">
          <a:xfrm>
            <a:off x="2444750" y="4816475"/>
            <a:ext cx="3959225" cy="800100"/>
          </a:xfrm>
          <a:prstGeom prst="rect">
            <a:avLst/>
          </a:prstGeom>
          <a:solidFill>
            <a:srgbClr val="FFFF00"/>
          </a:solidFill>
          <a:ln w="9525" algn="ctr">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11. Зовнішній попередній огляд нерухомого КТЗ щодо укомплектованості основними складниками</a:t>
            </a:r>
            <a:endParaRPr lang="ru-RU" altLang="ru-RU" sz="1800">
              <a:solidFill>
                <a:srgbClr val="000000"/>
              </a:solidFill>
            </a:endParaRPr>
          </a:p>
        </p:txBody>
      </p:sp>
      <p:sp>
        <p:nvSpPr>
          <p:cNvPr id="9232" name="Line 33"/>
          <p:cNvSpPr>
            <a:spLocks noChangeShapeType="1"/>
          </p:cNvSpPr>
          <p:nvPr/>
        </p:nvSpPr>
        <p:spPr bwMode="auto">
          <a:xfrm>
            <a:off x="3463925" y="4473575"/>
            <a:ext cx="0" cy="3429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4369" name="AutoShape 34"/>
          <p:cNvSpPr>
            <a:spLocks noChangeArrowheads="1"/>
          </p:cNvSpPr>
          <p:nvPr/>
        </p:nvSpPr>
        <p:spPr bwMode="auto">
          <a:xfrm>
            <a:off x="1187450" y="4816475"/>
            <a:ext cx="914400" cy="571500"/>
          </a:xfrm>
          <a:prstGeom prst="flowChartDocumen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600">
                <a:solidFill>
                  <a:srgbClr val="000000"/>
                </a:solidFill>
                <a:latin typeface="Times New Roman" pitchFamily="18" charset="0"/>
              </a:rPr>
              <a:t>[</a:t>
            </a:r>
            <a:r>
              <a:rPr lang="uk-UA" altLang="ru-RU" sz="1600">
                <a:solidFill>
                  <a:srgbClr val="000000"/>
                </a:solidFill>
                <a:latin typeface="Times New Roman" pitchFamily="18" charset="0"/>
              </a:rPr>
              <a:t>Л 4.2</a:t>
            </a:r>
            <a:r>
              <a:rPr lang="en-US" altLang="ru-RU" sz="1600">
                <a:solidFill>
                  <a:srgbClr val="000000"/>
                </a:solidFill>
                <a:latin typeface="Times New Roman" pitchFamily="18" charset="0"/>
              </a:rPr>
              <a:t>]</a:t>
            </a:r>
            <a:endParaRPr lang="ru-RU" altLang="ru-RU" sz="1800">
              <a:solidFill>
                <a:srgbClr val="000000"/>
              </a:solidFill>
            </a:endParaRPr>
          </a:p>
        </p:txBody>
      </p:sp>
      <p:sp>
        <p:nvSpPr>
          <p:cNvPr id="9234" name="Line 35"/>
          <p:cNvSpPr>
            <a:spLocks noChangeShapeType="1"/>
          </p:cNvSpPr>
          <p:nvPr/>
        </p:nvSpPr>
        <p:spPr bwMode="auto">
          <a:xfrm>
            <a:off x="2101850" y="5045075"/>
            <a:ext cx="3429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4371" name="AutoShape 37"/>
          <p:cNvSpPr>
            <a:spLocks noChangeArrowheads="1"/>
          </p:cNvSpPr>
          <p:nvPr/>
        </p:nvSpPr>
        <p:spPr bwMode="auto">
          <a:xfrm rot="-5400000">
            <a:off x="7145337" y="5722938"/>
            <a:ext cx="428625" cy="457200"/>
          </a:xfrm>
          <a:prstGeom prst="homePlate">
            <a:avLst>
              <a:gd name="adj" fmla="val 45037"/>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4000" tIns="10800" rIns="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13</a:t>
            </a:r>
          </a:p>
          <a:p>
            <a:pPr eaLnBrk="1" hangingPunct="1">
              <a:spcBef>
                <a:spcPct val="0"/>
              </a:spcBef>
              <a:buFontTx/>
              <a:buNone/>
            </a:pPr>
            <a:endParaRPr lang="ru-RU" altLang="ru-RU" sz="1800">
              <a:solidFill>
                <a:srgbClr val="000000"/>
              </a:solidFill>
            </a:endParaRPr>
          </a:p>
        </p:txBody>
      </p:sp>
      <p:cxnSp>
        <p:nvCxnSpPr>
          <p:cNvPr id="9236" name="AutoShape 38"/>
          <p:cNvCxnSpPr>
            <a:cxnSpLocks noChangeShapeType="1"/>
          </p:cNvCxnSpPr>
          <p:nvPr/>
        </p:nvCxnSpPr>
        <p:spPr bwMode="auto">
          <a:xfrm flipH="1" flipV="1">
            <a:off x="7359650" y="5273675"/>
            <a:ext cx="9525" cy="415925"/>
          </a:xfrm>
          <a:prstGeom prst="straightConnector1">
            <a:avLst/>
          </a:prstGeom>
          <a:ln>
            <a:headEnd/>
            <a:tailEnd/>
          </a:ln>
        </p:spPr>
        <p:style>
          <a:lnRef idx="2">
            <a:schemeClr val="dk1"/>
          </a:lnRef>
          <a:fillRef idx="0">
            <a:schemeClr val="dk1"/>
          </a:fillRef>
          <a:effectRef idx="1">
            <a:schemeClr val="dk1"/>
          </a:effectRef>
          <a:fontRef idx="minor">
            <a:schemeClr val="tx1"/>
          </a:fontRef>
        </p:style>
      </p:cxnSp>
      <p:sp>
        <p:nvSpPr>
          <p:cNvPr id="9237" name="Line 40"/>
          <p:cNvSpPr>
            <a:spLocks noChangeShapeType="1"/>
          </p:cNvSpPr>
          <p:nvPr/>
        </p:nvSpPr>
        <p:spPr bwMode="auto">
          <a:xfrm>
            <a:off x="3473450" y="3346450"/>
            <a:ext cx="0" cy="212725"/>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4374" name="Oval 41"/>
          <p:cNvSpPr>
            <a:spLocks noChangeArrowheads="1"/>
          </p:cNvSpPr>
          <p:nvPr/>
        </p:nvSpPr>
        <p:spPr bwMode="auto">
          <a:xfrm>
            <a:off x="6869113" y="3902075"/>
            <a:ext cx="212725" cy="2286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solidFill>
                <a:srgbClr val="000000"/>
              </a:solidFill>
            </a:endParaRPr>
          </a:p>
        </p:txBody>
      </p:sp>
      <p:sp>
        <p:nvSpPr>
          <p:cNvPr id="9239" name="Line 42"/>
          <p:cNvSpPr>
            <a:spLocks noChangeShapeType="1"/>
          </p:cNvSpPr>
          <p:nvPr/>
        </p:nvSpPr>
        <p:spPr bwMode="auto">
          <a:xfrm>
            <a:off x="3473450" y="5616575"/>
            <a:ext cx="0" cy="1143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4376" name="Oval 43"/>
          <p:cNvSpPr>
            <a:spLocks noChangeArrowheads="1"/>
          </p:cNvSpPr>
          <p:nvPr/>
        </p:nvSpPr>
        <p:spPr bwMode="auto">
          <a:xfrm>
            <a:off x="7261225" y="5045075"/>
            <a:ext cx="212725" cy="2286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a:t>
            </a:r>
            <a:endParaRPr lang="ru-RU" altLang="ru-RU" sz="1800">
              <a:solidFill>
                <a:srgbClr val="000000"/>
              </a:solidFill>
            </a:endParaRPr>
          </a:p>
        </p:txBody>
      </p:sp>
      <p:sp>
        <p:nvSpPr>
          <p:cNvPr id="484377" name="AutoShape 44"/>
          <p:cNvSpPr>
            <a:spLocks noChangeArrowheads="1"/>
          </p:cNvSpPr>
          <p:nvPr/>
        </p:nvSpPr>
        <p:spPr bwMode="auto">
          <a:xfrm rot="16200000" flipH="1">
            <a:off x="3270250" y="1339851"/>
            <a:ext cx="428625" cy="431800"/>
          </a:xfrm>
          <a:prstGeom prst="homePlate">
            <a:avLst>
              <a:gd name="adj" fmla="val 48148"/>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4000" tIns="10800" rIns="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800">
                <a:solidFill>
                  <a:srgbClr val="000000"/>
                </a:solidFill>
              </a:rPr>
              <a:t>8</a:t>
            </a:r>
            <a:endParaRPr lang="ru-RU" altLang="ru-RU" sz="1800">
              <a:solidFill>
                <a:srgbClr val="000000"/>
              </a:solidFill>
            </a:endParaRPr>
          </a:p>
        </p:txBody>
      </p:sp>
      <p:sp>
        <p:nvSpPr>
          <p:cNvPr id="484378" name="AutoShape 45"/>
          <p:cNvSpPr>
            <a:spLocks noChangeArrowheads="1"/>
          </p:cNvSpPr>
          <p:nvPr/>
        </p:nvSpPr>
        <p:spPr bwMode="auto">
          <a:xfrm rot="-5400000">
            <a:off x="7721600" y="1330326"/>
            <a:ext cx="428625" cy="457200"/>
          </a:xfrm>
          <a:prstGeom prst="homePlate">
            <a:avLst>
              <a:gd name="adj" fmla="val 45037"/>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4000" tIns="10800" rIns="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1</a:t>
            </a:r>
          </a:p>
          <a:p>
            <a:pPr eaLnBrk="1" hangingPunct="1">
              <a:spcBef>
                <a:spcPct val="0"/>
              </a:spcBef>
              <a:buFontTx/>
              <a:buNone/>
            </a:pPr>
            <a:endParaRPr lang="ru-RU" altLang="ru-RU" sz="1800">
              <a:solidFill>
                <a:srgbClr val="000000"/>
              </a:solidFill>
            </a:endParaRPr>
          </a:p>
        </p:txBody>
      </p:sp>
      <p:sp>
        <p:nvSpPr>
          <p:cNvPr id="484379" name="Line 46"/>
          <p:cNvSpPr>
            <a:spLocks noChangeShapeType="1"/>
          </p:cNvSpPr>
          <p:nvPr/>
        </p:nvSpPr>
        <p:spPr bwMode="auto">
          <a:xfrm flipV="1">
            <a:off x="7948613" y="1773238"/>
            <a:ext cx="0" cy="2232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solidFill>
                <a:srgbClr val="000000"/>
              </a:solidFill>
            </a:endParaRPr>
          </a:p>
        </p:txBody>
      </p:sp>
      <p:sp>
        <p:nvSpPr>
          <p:cNvPr id="9244" name="Line 47"/>
          <p:cNvSpPr>
            <a:spLocks noChangeShapeType="1"/>
          </p:cNvSpPr>
          <p:nvPr/>
        </p:nvSpPr>
        <p:spPr bwMode="auto">
          <a:xfrm>
            <a:off x="3484563" y="1773238"/>
            <a:ext cx="0" cy="503237"/>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4381" name="AutoShape 48"/>
          <p:cNvSpPr>
            <a:spLocks noChangeArrowheads="1"/>
          </p:cNvSpPr>
          <p:nvPr/>
        </p:nvSpPr>
        <p:spPr bwMode="auto">
          <a:xfrm rot="-5400000">
            <a:off x="7145337" y="1330326"/>
            <a:ext cx="428625" cy="457200"/>
          </a:xfrm>
          <a:prstGeom prst="homePlate">
            <a:avLst>
              <a:gd name="adj" fmla="val 45037"/>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4000" tIns="10800" rIns="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a:t>
            </a:r>
          </a:p>
          <a:p>
            <a:pPr eaLnBrk="1" hangingPunct="1">
              <a:spcBef>
                <a:spcPct val="0"/>
              </a:spcBef>
              <a:buFontTx/>
              <a:buNone/>
            </a:pPr>
            <a:endParaRPr lang="ru-RU" altLang="ru-RU" sz="1800">
              <a:solidFill>
                <a:srgbClr val="000000"/>
              </a:solidFill>
            </a:endParaRPr>
          </a:p>
        </p:txBody>
      </p:sp>
      <p:sp>
        <p:nvSpPr>
          <p:cNvPr id="9246" name="Line 49"/>
          <p:cNvSpPr>
            <a:spLocks noChangeShapeType="1"/>
          </p:cNvSpPr>
          <p:nvPr/>
        </p:nvSpPr>
        <p:spPr bwMode="auto">
          <a:xfrm>
            <a:off x="7085013" y="4005263"/>
            <a:ext cx="8636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9247" name="Line 50"/>
          <p:cNvSpPr>
            <a:spLocks noChangeShapeType="1"/>
          </p:cNvSpPr>
          <p:nvPr/>
        </p:nvSpPr>
        <p:spPr bwMode="auto">
          <a:xfrm flipV="1">
            <a:off x="7372350" y="1773238"/>
            <a:ext cx="0" cy="324008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4384" name="AutoShape 51"/>
          <p:cNvSpPr>
            <a:spLocks noChangeArrowheads="1"/>
          </p:cNvSpPr>
          <p:nvPr/>
        </p:nvSpPr>
        <p:spPr bwMode="auto">
          <a:xfrm rot="16200000" flipH="1">
            <a:off x="3270250" y="5732463"/>
            <a:ext cx="428625" cy="431800"/>
          </a:xfrm>
          <a:prstGeom prst="homePlate">
            <a:avLst>
              <a:gd name="adj" fmla="val 48148"/>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4000" tIns="10800" rIns="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12</a:t>
            </a:r>
            <a:endParaRPr lang="ru-RU" altLang="ru-RU" sz="1800">
              <a:solidFill>
                <a:srgbClr val="000000"/>
              </a:solidFill>
            </a:endParaRPr>
          </a:p>
        </p:txBody>
      </p:sp>
      <p:sp>
        <p:nvSpPr>
          <p:cNvPr id="484385" name="Rectangle 52"/>
          <p:cNvSpPr>
            <a:spLocks noChangeArrowheads="1"/>
          </p:cNvSpPr>
          <p:nvPr/>
        </p:nvSpPr>
        <p:spPr bwMode="auto">
          <a:xfrm>
            <a:off x="3517900" y="1844675"/>
            <a:ext cx="6858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rPr>
              <a:t>ТАК</a:t>
            </a:r>
            <a:endParaRPr lang="ru-RU" altLang="ru-RU" sz="1800">
              <a:solidFill>
                <a:srgbClr val="000000"/>
              </a:solidFill>
            </a:endParaRPr>
          </a:p>
        </p:txBody>
      </p:sp>
      <p:sp>
        <p:nvSpPr>
          <p:cNvPr id="394274" name="Номер слайда 1"/>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9776079-236F-439E-B021-C9CC62EF9C88}" type="slidenum">
              <a:rPr lang="ru-RU" altLang="uk-UA" sz="3200" b="1"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defRPr/>
              </a:pPr>
              <a:t>28</a:t>
            </a:fld>
            <a:endParaRPr lang="ru-RU" altLang="uk-UA" sz="3200" b="1" dirty="0" smtClean="0">
              <a:solidFill>
                <a:srgbClr val="000000"/>
              </a:solidFill>
              <a:latin typeface="Times New Roman" panose="02020603050405020304" pitchFamily="18" charset="0"/>
              <a:cs typeface="Times New Roman" panose="02020603050405020304" pitchFamily="18" charset="0"/>
            </a:endParaRPr>
          </a:p>
        </p:txBody>
      </p:sp>
      <p:pic>
        <p:nvPicPr>
          <p:cNvPr id="484387"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643430"/>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 Box 4"/>
          <p:cNvSpPr txBox="1">
            <a:spLocks noChangeArrowheads="1"/>
          </p:cNvSpPr>
          <p:nvPr/>
        </p:nvSpPr>
        <p:spPr bwMode="auto">
          <a:xfrm>
            <a:off x="395288" y="476250"/>
            <a:ext cx="84978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1600" b="1" dirty="0" err="1">
                <a:solidFill>
                  <a:srgbClr val="000000"/>
                </a:solidFill>
                <a:latin typeface="Times New Roman" pitchFamily="18" charset="0"/>
              </a:rPr>
              <a:t>Типовий</a:t>
            </a:r>
            <a:r>
              <a:rPr lang="ru-RU" altLang="ru-RU" sz="1600" b="1" dirty="0">
                <a:solidFill>
                  <a:srgbClr val="000000"/>
                </a:solidFill>
                <a:latin typeface="Times New Roman" pitchFamily="18" charset="0"/>
              </a:rPr>
              <a:t> </a:t>
            </a:r>
            <a:r>
              <a:rPr lang="ru-RU" altLang="ru-RU" sz="1600" b="1" dirty="0" err="1">
                <a:solidFill>
                  <a:srgbClr val="000000"/>
                </a:solidFill>
                <a:latin typeface="Times New Roman" pitchFamily="18" charset="0"/>
              </a:rPr>
              <a:t>технологічний</a:t>
            </a:r>
            <a:r>
              <a:rPr lang="ru-RU" altLang="ru-RU" sz="1600" b="1" dirty="0">
                <a:solidFill>
                  <a:srgbClr val="000000"/>
                </a:solidFill>
                <a:latin typeface="Times New Roman" pitchFamily="18" charset="0"/>
              </a:rPr>
              <a:t> </a:t>
            </a:r>
            <a:r>
              <a:rPr lang="ru-RU" altLang="ru-RU" sz="1600" b="1" dirty="0" err="1">
                <a:solidFill>
                  <a:srgbClr val="000000"/>
                </a:solidFill>
                <a:latin typeface="Times New Roman" pitchFamily="18" charset="0"/>
              </a:rPr>
              <a:t>процес</a:t>
            </a:r>
            <a:r>
              <a:rPr lang="ru-RU" altLang="ru-RU" sz="1600" b="1" dirty="0">
                <a:solidFill>
                  <a:srgbClr val="000000"/>
                </a:solidFill>
                <a:latin typeface="Times New Roman" pitchFamily="18" charset="0"/>
              </a:rPr>
              <a:t> з </a:t>
            </a:r>
            <a:r>
              <a:rPr lang="ru-RU" altLang="ru-RU" sz="1600" b="1" dirty="0" err="1">
                <a:solidFill>
                  <a:srgbClr val="000000"/>
                </a:solidFill>
                <a:latin typeface="Times New Roman" pitchFamily="18" charset="0"/>
              </a:rPr>
              <a:t>основних</a:t>
            </a:r>
            <a:r>
              <a:rPr lang="ru-RU" altLang="ru-RU" sz="1600" b="1" dirty="0">
                <a:solidFill>
                  <a:srgbClr val="000000"/>
                </a:solidFill>
                <a:latin typeface="Times New Roman" pitchFamily="18" charset="0"/>
              </a:rPr>
              <a:t> </a:t>
            </a:r>
            <a:r>
              <a:rPr lang="ru-RU" altLang="ru-RU" sz="1600" b="1" dirty="0" err="1">
                <a:solidFill>
                  <a:srgbClr val="000000"/>
                </a:solidFill>
                <a:latin typeface="Times New Roman" pitchFamily="18" charset="0"/>
              </a:rPr>
              <a:t>питань</a:t>
            </a:r>
            <a:endParaRPr lang="ru-RU" altLang="ru-RU" sz="1600" b="1" dirty="0">
              <a:solidFill>
                <a:srgbClr val="000000"/>
              </a:solidFill>
              <a:latin typeface="Times New Roman" pitchFamily="18" charset="0"/>
            </a:endParaRPr>
          </a:p>
          <a:p>
            <a:pPr algn="ctr" eaLnBrk="1" hangingPunct="1">
              <a:spcBef>
                <a:spcPct val="0"/>
              </a:spcBef>
              <a:buFontTx/>
              <a:buNone/>
            </a:pPr>
            <a:r>
              <a:rPr lang="ru-RU" altLang="ru-RU" sz="1600" b="1" dirty="0">
                <a:solidFill>
                  <a:srgbClr val="000000"/>
                </a:solidFill>
                <a:latin typeface="Times New Roman" pitchFamily="18" charset="0"/>
              </a:rPr>
              <a:t>технічного контролю КТЗ                </a:t>
            </a:r>
            <a:r>
              <a:rPr lang="ru-RU" altLang="ru-RU" sz="1600" b="1" dirty="0" smtClean="0">
                <a:solidFill>
                  <a:srgbClr val="000000"/>
                </a:solidFill>
                <a:latin typeface="Times New Roman" pitchFamily="18" charset="0"/>
              </a:rPr>
              <a:t>3/3</a:t>
            </a:r>
            <a:endParaRPr lang="ru-RU" altLang="ru-RU" sz="1600" b="1" dirty="0">
              <a:solidFill>
                <a:srgbClr val="000000"/>
              </a:solidFill>
              <a:latin typeface="Times New Roman" pitchFamily="18" charset="0"/>
            </a:endParaRPr>
          </a:p>
        </p:txBody>
      </p:sp>
      <p:sp>
        <p:nvSpPr>
          <p:cNvPr id="485379" name="Rectangle 5"/>
          <p:cNvSpPr>
            <a:spLocks noChangeArrowheads="1"/>
          </p:cNvSpPr>
          <p:nvPr/>
        </p:nvSpPr>
        <p:spPr bwMode="auto">
          <a:xfrm>
            <a:off x="6073775" y="4229100"/>
            <a:ext cx="4572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rPr>
              <a:t>НІ</a:t>
            </a:r>
            <a:endParaRPr lang="ru-RU" altLang="ru-RU" sz="1800">
              <a:solidFill>
                <a:srgbClr val="000000"/>
              </a:solidFill>
            </a:endParaRPr>
          </a:p>
        </p:txBody>
      </p:sp>
      <p:sp>
        <p:nvSpPr>
          <p:cNvPr id="485380" name="Rectangle 6"/>
          <p:cNvSpPr>
            <a:spLocks noChangeArrowheads="1"/>
          </p:cNvSpPr>
          <p:nvPr/>
        </p:nvSpPr>
        <p:spPr bwMode="auto">
          <a:xfrm>
            <a:off x="3730625" y="5229225"/>
            <a:ext cx="6858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rPr>
              <a:t>ТАК</a:t>
            </a:r>
            <a:endParaRPr lang="ru-RU" altLang="ru-RU" sz="1800">
              <a:solidFill>
                <a:srgbClr val="000000"/>
              </a:solidFill>
            </a:endParaRPr>
          </a:p>
        </p:txBody>
      </p:sp>
      <p:sp>
        <p:nvSpPr>
          <p:cNvPr id="10245" name="Line 8"/>
          <p:cNvSpPr>
            <a:spLocks noChangeShapeType="1"/>
          </p:cNvSpPr>
          <p:nvPr/>
        </p:nvSpPr>
        <p:spPr bwMode="auto">
          <a:xfrm>
            <a:off x="3625850" y="1724025"/>
            <a:ext cx="0" cy="228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5382" name="Rectangle 9"/>
          <p:cNvSpPr>
            <a:spLocks noChangeArrowheads="1"/>
          </p:cNvSpPr>
          <p:nvPr/>
        </p:nvSpPr>
        <p:spPr bwMode="auto">
          <a:xfrm>
            <a:off x="3625850" y="2867025"/>
            <a:ext cx="6858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rPr>
              <a:t>ТАК</a:t>
            </a:r>
            <a:endParaRPr lang="ru-RU" altLang="ru-RU" sz="1800">
              <a:solidFill>
                <a:srgbClr val="000000"/>
              </a:solidFill>
            </a:endParaRPr>
          </a:p>
        </p:txBody>
      </p:sp>
      <p:sp>
        <p:nvSpPr>
          <p:cNvPr id="485383" name="Rectangle 10"/>
          <p:cNvSpPr>
            <a:spLocks noChangeArrowheads="1"/>
          </p:cNvSpPr>
          <p:nvPr/>
        </p:nvSpPr>
        <p:spPr bwMode="auto">
          <a:xfrm>
            <a:off x="4768850" y="2066925"/>
            <a:ext cx="4572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rPr>
              <a:t>НІ</a:t>
            </a:r>
            <a:endParaRPr lang="ru-RU" altLang="ru-RU" sz="1800">
              <a:solidFill>
                <a:srgbClr val="000000"/>
              </a:solidFill>
            </a:endParaRPr>
          </a:p>
        </p:txBody>
      </p:sp>
      <p:sp>
        <p:nvSpPr>
          <p:cNvPr id="485384" name="AutoShape 11"/>
          <p:cNvSpPr>
            <a:spLocks noChangeArrowheads="1"/>
          </p:cNvSpPr>
          <p:nvPr/>
        </p:nvSpPr>
        <p:spPr bwMode="auto">
          <a:xfrm>
            <a:off x="2254250" y="1952625"/>
            <a:ext cx="2671763" cy="914400"/>
          </a:xfrm>
          <a:prstGeom prst="diamond">
            <a:avLst/>
          </a:prstGeom>
          <a:solidFill>
            <a:srgbClr val="FFFF00"/>
          </a:solidFill>
          <a:ln w="9525">
            <a:solidFill>
              <a:srgbClr val="000000"/>
            </a:solidFill>
            <a:miter lim="800000"/>
            <a:headEnd/>
            <a:tailEnd/>
          </a:ln>
        </p:spPr>
        <p:txBody>
          <a:bodyPr lIns="54000" tIns="0" rIns="5400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12</a:t>
            </a:r>
            <a:r>
              <a:rPr lang="ru-RU" altLang="ru-RU" sz="1600">
                <a:solidFill>
                  <a:srgbClr val="000000"/>
                </a:solidFill>
                <a:latin typeface="Times New Roman" pitchFamily="18" charset="0"/>
              </a:rPr>
              <a:t>. </a:t>
            </a:r>
            <a:r>
              <a:rPr lang="uk-UA" altLang="ru-RU" sz="1600">
                <a:solidFill>
                  <a:srgbClr val="000000"/>
                </a:solidFill>
                <a:latin typeface="Times New Roman" pitchFamily="18" charset="0"/>
              </a:rPr>
              <a:t>Є усі складники?</a:t>
            </a:r>
            <a:endParaRPr lang="ru-RU" altLang="ru-RU" sz="1800">
              <a:solidFill>
                <a:srgbClr val="000000"/>
              </a:solidFill>
            </a:endParaRPr>
          </a:p>
        </p:txBody>
      </p:sp>
      <p:sp>
        <p:nvSpPr>
          <p:cNvPr id="485385" name="Line 12"/>
          <p:cNvSpPr>
            <a:spLocks noChangeShapeType="1"/>
          </p:cNvSpPr>
          <p:nvPr/>
        </p:nvSpPr>
        <p:spPr bwMode="auto">
          <a:xfrm>
            <a:off x="4883150" y="2409825"/>
            <a:ext cx="342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solidFill>
                <a:srgbClr val="000000"/>
              </a:solidFill>
            </a:endParaRPr>
          </a:p>
        </p:txBody>
      </p:sp>
      <p:sp>
        <p:nvSpPr>
          <p:cNvPr id="10250" name="Line 13"/>
          <p:cNvSpPr>
            <a:spLocks noChangeShapeType="1"/>
          </p:cNvSpPr>
          <p:nvPr/>
        </p:nvSpPr>
        <p:spPr bwMode="auto">
          <a:xfrm>
            <a:off x="3625850" y="2867025"/>
            <a:ext cx="0" cy="3429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10251" name="Rectangle 14"/>
          <p:cNvSpPr>
            <a:spLocks noChangeArrowheads="1"/>
          </p:cNvSpPr>
          <p:nvPr/>
        </p:nvSpPr>
        <p:spPr bwMode="auto">
          <a:xfrm>
            <a:off x="5226050" y="1724025"/>
            <a:ext cx="1714500" cy="1257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uk-UA" sz="1600" dirty="0">
                <a:solidFill>
                  <a:srgbClr val="000000"/>
                </a:solidFill>
                <a:latin typeface="Times New Roman" pitchFamily="18" charset="0"/>
              </a:rPr>
              <a:t>13. Рішення ПТК і замовника щодо укомплектування КТЗ</a:t>
            </a:r>
            <a:endParaRPr lang="ru-RU" dirty="0">
              <a:solidFill>
                <a:srgbClr val="000000"/>
              </a:solidFill>
            </a:endParaRPr>
          </a:p>
        </p:txBody>
      </p:sp>
      <p:sp>
        <p:nvSpPr>
          <p:cNvPr id="485388" name="AutoShape 15"/>
          <p:cNvSpPr>
            <a:spLocks noChangeArrowheads="1"/>
          </p:cNvSpPr>
          <p:nvPr/>
        </p:nvSpPr>
        <p:spPr bwMode="auto">
          <a:xfrm rot="-5400000">
            <a:off x="7310437" y="1266826"/>
            <a:ext cx="428625" cy="431800"/>
          </a:xfrm>
          <a:prstGeom prst="homePlate">
            <a:avLst>
              <a:gd name="adj" fmla="val 45037"/>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4000" tIns="10800" rIns="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a:t>
            </a:r>
            <a:endParaRPr lang="ru-RU" altLang="ru-RU" sz="1800">
              <a:solidFill>
                <a:srgbClr val="000000"/>
              </a:solidFill>
            </a:endParaRPr>
          </a:p>
        </p:txBody>
      </p:sp>
      <p:sp>
        <p:nvSpPr>
          <p:cNvPr id="10253" name="Line 16"/>
          <p:cNvSpPr>
            <a:spLocks noChangeShapeType="1"/>
          </p:cNvSpPr>
          <p:nvPr/>
        </p:nvSpPr>
        <p:spPr bwMode="auto">
          <a:xfrm>
            <a:off x="6940550" y="2409825"/>
            <a:ext cx="5715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10254" name="Line 17"/>
          <p:cNvSpPr>
            <a:spLocks noChangeShapeType="1"/>
          </p:cNvSpPr>
          <p:nvPr/>
        </p:nvSpPr>
        <p:spPr bwMode="auto">
          <a:xfrm flipV="1">
            <a:off x="7512050" y="1700213"/>
            <a:ext cx="12700" cy="70961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5391" name="AutoShape 18"/>
          <p:cNvSpPr>
            <a:spLocks noChangeArrowheads="1"/>
          </p:cNvSpPr>
          <p:nvPr/>
        </p:nvSpPr>
        <p:spPr bwMode="auto">
          <a:xfrm>
            <a:off x="1368425" y="3222625"/>
            <a:ext cx="914400" cy="571500"/>
          </a:xfrm>
          <a:prstGeom prst="flowChartDocumen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600">
                <a:solidFill>
                  <a:srgbClr val="000000"/>
                </a:solidFill>
                <a:latin typeface="Times New Roman" pitchFamily="18" charset="0"/>
              </a:rPr>
              <a:t>[</a:t>
            </a:r>
            <a:r>
              <a:rPr lang="uk-UA" altLang="ru-RU" sz="1600">
                <a:solidFill>
                  <a:srgbClr val="000000"/>
                </a:solidFill>
                <a:latin typeface="Times New Roman" pitchFamily="18" charset="0"/>
              </a:rPr>
              <a:t>Л 4.12</a:t>
            </a:r>
            <a:r>
              <a:rPr lang="en-US" altLang="ru-RU" sz="1600">
                <a:solidFill>
                  <a:srgbClr val="000000"/>
                </a:solidFill>
                <a:latin typeface="Times New Roman" pitchFamily="18" charset="0"/>
              </a:rPr>
              <a:t>]</a:t>
            </a:r>
            <a:endParaRPr lang="ru-RU" altLang="ru-RU" sz="1800">
              <a:solidFill>
                <a:srgbClr val="000000"/>
              </a:solidFill>
            </a:endParaRPr>
          </a:p>
        </p:txBody>
      </p:sp>
      <p:sp>
        <p:nvSpPr>
          <p:cNvPr id="10256" name="Line 19"/>
          <p:cNvSpPr>
            <a:spLocks noChangeShapeType="1"/>
          </p:cNvSpPr>
          <p:nvPr/>
        </p:nvSpPr>
        <p:spPr bwMode="auto">
          <a:xfrm>
            <a:off x="2282825" y="3384550"/>
            <a:ext cx="3429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5393" name="Rectangle 20"/>
          <p:cNvSpPr>
            <a:spLocks noChangeArrowheads="1"/>
          </p:cNvSpPr>
          <p:nvPr/>
        </p:nvSpPr>
        <p:spPr bwMode="auto">
          <a:xfrm>
            <a:off x="2627313" y="3213100"/>
            <a:ext cx="2473325" cy="342900"/>
          </a:xfrm>
          <a:prstGeom prst="rect">
            <a:avLst/>
          </a:prstGeom>
          <a:solidFill>
            <a:srgbClr val="FFFF00"/>
          </a:solidFill>
          <a:ln w="9525" algn="ctr">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1600">
                <a:solidFill>
                  <a:srgbClr val="000000"/>
                </a:solidFill>
                <a:latin typeface="Times New Roman" pitchFamily="18" charset="0"/>
              </a:rPr>
              <a:t>14. </a:t>
            </a:r>
            <a:r>
              <a:rPr lang="uk-UA" altLang="ru-RU" sz="1600">
                <a:solidFill>
                  <a:srgbClr val="000000"/>
                </a:solidFill>
                <a:latin typeface="Times New Roman" pitchFamily="18" charset="0"/>
              </a:rPr>
              <a:t>Ідентифікування КТЗ</a:t>
            </a:r>
            <a:endParaRPr lang="ru-RU" altLang="ru-RU" sz="1800">
              <a:solidFill>
                <a:srgbClr val="000000"/>
              </a:solidFill>
            </a:endParaRPr>
          </a:p>
        </p:txBody>
      </p:sp>
      <p:sp>
        <p:nvSpPr>
          <p:cNvPr id="10258" name="Line 21"/>
          <p:cNvSpPr>
            <a:spLocks noChangeShapeType="1"/>
          </p:cNvSpPr>
          <p:nvPr/>
        </p:nvSpPr>
        <p:spPr bwMode="auto">
          <a:xfrm>
            <a:off x="3749675" y="3556000"/>
            <a:ext cx="0" cy="228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5395" name="AutoShape 22"/>
          <p:cNvSpPr>
            <a:spLocks noChangeArrowheads="1"/>
          </p:cNvSpPr>
          <p:nvPr/>
        </p:nvSpPr>
        <p:spPr bwMode="auto">
          <a:xfrm>
            <a:off x="1368425" y="3754438"/>
            <a:ext cx="4787900" cy="1497012"/>
          </a:xfrm>
          <a:prstGeom prst="diamond">
            <a:avLst/>
          </a:prstGeom>
          <a:solidFill>
            <a:srgbClr val="FFFF00"/>
          </a:solidFill>
          <a:ln w="9525">
            <a:solidFill>
              <a:srgbClr val="000000"/>
            </a:solidFill>
            <a:miter lim="800000"/>
            <a:headEnd/>
            <a:tailEnd/>
          </a:ln>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dirty="0">
                <a:solidFill>
                  <a:srgbClr val="000000"/>
                </a:solidFill>
                <a:latin typeface="Times New Roman" pitchFamily="18" charset="0"/>
              </a:rPr>
              <a:t>15</a:t>
            </a:r>
            <a:r>
              <a:rPr lang="ru-RU" altLang="ru-RU" sz="1600" dirty="0">
                <a:solidFill>
                  <a:srgbClr val="000000"/>
                </a:solidFill>
                <a:latin typeface="Times New Roman" pitchFamily="18" charset="0"/>
              </a:rPr>
              <a:t>. </a:t>
            </a:r>
            <a:r>
              <a:rPr lang="uk-UA" altLang="ru-RU" sz="1600" dirty="0">
                <a:solidFill>
                  <a:srgbClr val="000000"/>
                </a:solidFill>
                <a:latin typeface="Times New Roman" pitchFamily="18" charset="0"/>
              </a:rPr>
              <a:t>Номер </a:t>
            </a:r>
            <a:r>
              <a:rPr lang="uk-UA" altLang="ru-RU" sz="1600" dirty="0" err="1">
                <a:solidFill>
                  <a:srgbClr val="000000"/>
                </a:solidFill>
                <a:latin typeface="Times New Roman" pitchFamily="18" charset="0"/>
              </a:rPr>
              <a:t>ідентифікац</a:t>
            </a:r>
            <a:r>
              <a:rPr lang="uk-UA" altLang="ru-RU" sz="1600" dirty="0">
                <a:solidFill>
                  <a:srgbClr val="000000"/>
                </a:solidFill>
                <a:latin typeface="Times New Roman" pitchFamily="18" charset="0"/>
              </a:rPr>
              <a:t>. і реєстраційний відповідні реєстраційним документам</a:t>
            </a:r>
            <a:endParaRPr lang="ru-RU" altLang="ru-RU" sz="1800" dirty="0">
              <a:solidFill>
                <a:srgbClr val="000000"/>
              </a:solidFill>
            </a:endParaRPr>
          </a:p>
        </p:txBody>
      </p:sp>
      <p:sp>
        <p:nvSpPr>
          <p:cNvPr id="10260" name="Line 23"/>
          <p:cNvSpPr>
            <a:spLocks noChangeShapeType="1"/>
          </p:cNvSpPr>
          <p:nvPr/>
        </p:nvSpPr>
        <p:spPr bwMode="auto">
          <a:xfrm>
            <a:off x="3749675" y="5248275"/>
            <a:ext cx="0" cy="3429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10261" name="Line 24"/>
          <p:cNvSpPr>
            <a:spLocks noChangeShapeType="1"/>
          </p:cNvSpPr>
          <p:nvPr/>
        </p:nvSpPr>
        <p:spPr bwMode="auto">
          <a:xfrm>
            <a:off x="6673850" y="4498975"/>
            <a:ext cx="0" cy="19685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5398" name="Rectangle 25"/>
          <p:cNvSpPr>
            <a:spLocks noChangeArrowheads="1"/>
          </p:cNvSpPr>
          <p:nvPr/>
        </p:nvSpPr>
        <p:spPr bwMode="auto">
          <a:xfrm>
            <a:off x="5727700" y="4695825"/>
            <a:ext cx="1898650" cy="539750"/>
          </a:xfrm>
          <a:prstGeom prst="rect">
            <a:avLst/>
          </a:prstGeom>
          <a:solidFill>
            <a:srgbClr val="FFFF00"/>
          </a:solidFill>
          <a:ln w="9525" algn="ctr">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a:solidFill>
                  <a:srgbClr val="000000"/>
                </a:solidFill>
                <a:latin typeface="Times New Roman" pitchFamily="18" charset="0"/>
              </a:rPr>
              <a:t>17. Фото, відео документування</a:t>
            </a:r>
            <a:endParaRPr lang="ru-RU" altLang="ru-RU" sz="1800">
              <a:solidFill>
                <a:srgbClr val="000000"/>
              </a:solidFill>
            </a:endParaRPr>
          </a:p>
        </p:txBody>
      </p:sp>
      <p:cxnSp>
        <p:nvCxnSpPr>
          <p:cNvPr id="10263" name="AutoShape 26"/>
          <p:cNvCxnSpPr>
            <a:cxnSpLocks noChangeShapeType="1"/>
          </p:cNvCxnSpPr>
          <p:nvPr/>
        </p:nvCxnSpPr>
        <p:spPr bwMode="auto">
          <a:xfrm>
            <a:off x="6156325" y="4498975"/>
            <a:ext cx="517525" cy="0"/>
          </a:xfrm>
          <a:prstGeom prst="straightConnector1">
            <a:avLst/>
          </a:prstGeom>
          <a:ln>
            <a:headEnd/>
            <a:tailEnd/>
          </a:ln>
        </p:spPr>
        <p:style>
          <a:lnRef idx="2">
            <a:schemeClr val="dk1"/>
          </a:lnRef>
          <a:fillRef idx="0">
            <a:schemeClr val="dk1"/>
          </a:fillRef>
          <a:effectRef idx="1">
            <a:schemeClr val="dk1"/>
          </a:effectRef>
          <a:fontRef idx="minor">
            <a:schemeClr val="tx1"/>
          </a:fontRef>
        </p:style>
      </p:cxnSp>
      <p:sp>
        <p:nvSpPr>
          <p:cNvPr id="485400" name="AutoShape 27"/>
          <p:cNvSpPr>
            <a:spLocks noChangeArrowheads="1"/>
          </p:cNvSpPr>
          <p:nvPr/>
        </p:nvSpPr>
        <p:spPr bwMode="auto">
          <a:xfrm>
            <a:off x="6711950" y="3792538"/>
            <a:ext cx="914400" cy="571500"/>
          </a:xfrm>
          <a:prstGeom prst="flowChartDocumen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600">
                <a:solidFill>
                  <a:srgbClr val="000000"/>
                </a:solidFill>
                <a:latin typeface="Times New Roman" pitchFamily="18" charset="0"/>
              </a:rPr>
              <a:t>[</a:t>
            </a:r>
            <a:r>
              <a:rPr lang="uk-UA" altLang="ru-RU" sz="1600">
                <a:solidFill>
                  <a:srgbClr val="000000"/>
                </a:solidFill>
                <a:latin typeface="Times New Roman" pitchFamily="18" charset="0"/>
              </a:rPr>
              <a:t>Л 4.12</a:t>
            </a:r>
            <a:r>
              <a:rPr lang="en-US" altLang="ru-RU" sz="1600">
                <a:solidFill>
                  <a:srgbClr val="000000"/>
                </a:solidFill>
                <a:latin typeface="Times New Roman" pitchFamily="18" charset="0"/>
              </a:rPr>
              <a:t>]</a:t>
            </a:r>
            <a:endParaRPr lang="ru-RU" altLang="ru-RU" sz="1800">
              <a:solidFill>
                <a:srgbClr val="000000"/>
              </a:solidFill>
            </a:endParaRPr>
          </a:p>
        </p:txBody>
      </p:sp>
      <p:sp>
        <p:nvSpPr>
          <p:cNvPr id="10265" name="Line 28"/>
          <p:cNvSpPr>
            <a:spLocks noChangeShapeType="1"/>
          </p:cNvSpPr>
          <p:nvPr/>
        </p:nvSpPr>
        <p:spPr bwMode="auto">
          <a:xfrm>
            <a:off x="7204075" y="4325938"/>
            <a:ext cx="0" cy="369887"/>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5402" name="AutoShape 29"/>
          <p:cNvSpPr>
            <a:spLocks noChangeArrowheads="1"/>
          </p:cNvSpPr>
          <p:nvPr/>
        </p:nvSpPr>
        <p:spPr bwMode="auto">
          <a:xfrm>
            <a:off x="6026150" y="5495925"/>
            <a:ext cx="1304925" cy="381000"/>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18. Кінець</a:t>
            </a:r>
            <a:endParaRPr lang="ru-RU" altLang="ru-RU" sz="1800">
              <a:solidFill>
                <a:srgbClr val="000000"/>
              </a:solidFill>
            </a:endParaRPr>
          </a:p>
        </p:txBody>
      </p:sp>
      <p:sp>
        <p:nvSpPr>
          <p:cNvPr id="10267" name="Line 31"/>
          <p:cNvSpPr>
            <a:spLocks noChangeShapeType="1"/>
          </p:cNvSpPr>
          <p:nvPr/>
        </p:nvSpPr>
        <p:spPr bwMode="auto">
          <a:xfrm>
            <a:off x="6711950" y="5267325"/>
            <a:ext cx="0" cy="228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
        <p:nvSpPr>
          <p:cNvPr id="485404" name="AutoShape 32"/>
          <p:cNvSpPr>
            <a:spLocks noChangeArrowheads="1"/>
          </p:cNvSpPr>
          <p:nvPr/>
        </p:nvSpPr>
        <p:spPr bwMode="auto">
          <a:xfrm rot="16200000" flipH="1">
            <a:off x="3421062" y="1270001"/>
            <a:ext cx="428625" cy="431800"/>
          </a:xfrm>
          <a:prstGeom prst="homePlate">
            <a:avLst>
              <a:gd name="adj" fmla="val 48148"/>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4000" tIns="10800" rIns="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a:solidFill>
                  <a:srgbClr val="000000"/>
                </a:solidFill>
                <a:latin typeface="Times New Roman" pitchFamily="18" charset="0"/>
              </a:rPr>
              <a:t>12</a:t>
            </a:r>
            <a:endParaRPr lang="ru-RU" altLang="ru-RU" sz="1800">
              <a:solidFill>
                <a:srgbClr val="000000"/>
              </a:solidFill>
            </a:endParaRPr>
          </a:p>
        </p:txBody>
      </p:sp>
      <p:sp>
        <p:nvSpPr>
          <p:cNvPr id="485405" name="AutoShape 33"/>
          <p:cNvSpPr>
            <a:spLocks noChangeArrowheads="1"/>
          </p:cNvSpPr>
          <p:nvPr/>
        </p:nvSpPr>
        <p:spPr bwMode="auto">
          <a:xfrm flipH="1">
            <a:off x="1479527" y="5832475"/>
            <a:ext cx="428625" cy="431800"/>
          </a:xfrm>
          <a:prstGeom prst="homePlate">
            <a:avLst>
              <a:gd name="adj" fmla="val 48148"/>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54000" tIns="10800" rIns="0" bIns="1080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ru-RU" sz="1600" dirty="0">
                <a:solidFill>
                  <a:srgbClr val="000000"/>
                </a:solidFill>
                <a:latin typeface="Times New Roman" pitchFamily="18" charset="0"/>
              </a:rPr>
              <a:t>*</a:t>
            </a:r>
            <a:endParaRPr lang="ru-RU" altLang="ru-RU" sz="1800" dirty="0">
              <a:solidFill>
                <a:srgbClr val="000000"/>
              </a:solidFill>
            </a:endParaRPr>
          </a:p>
        </p:txBody>
      </p:sp>
      <p:sp>
        <p:nvSpPr>
          <p:cNvPr id="395294" name="Номер слайда 1"/>
          <p:cNvSpPr>
            <a:spLocks noGrp="1"/>
          </p:cNvSpPr>
          <p:nvPr>
            <p:ph type="sldNum" sz="quarter" idx="12"/>
          </p:nvPr>
        </p:nvSpPr>
        <p:spPr>
          <a:xfrm>
            <a:off x="6759575" y="5880100"/>
            <a:ext cx="2133600" cy="476250"/>
          </a:xfrm>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381936C-B70B-421A-A179-7E866A89A5D8}" type="slidenum">
              <a:rPr lang="ru-RU" altLang="uk-UA" sz="3600" b="1"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defRPr/>
              </a:pPr>
              <a:t>29</a:t>
            </a:fld>
            <a:endParaRPr lang="ru-RU" altLang="uk-UA" sz="3600" b="1" dirty="0" smtClean="0">
              <a:solidFill>
                <a:srgbClr val="000000"/>
              </a:solidFill>
              <a:latin typeface="Times New Roman" panose="02020603050405020304" pitchFamily="18" charset="0"/>
              <a:cs typeface="Times New Roman" panose="02020603050405020304" pitchFamily="18" charset="0"/>
            </a:endParaRPr>
          </a:p>
        </p:txBody>
      </p:sp>
      <p:pic>
        <p:nvPicPr>
          <p:cNvPr id="485407"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353468" y="5591175"/>
            <a:ext cx="2817813"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rgbClr val="000000"/>
                </a:solidFill>
                <a:latin typeface="Times New Roman" panose="02020603050405020304" pitchFamily="18" charset="0"/>
                <a:cs typeface="Times New Roman" panose="02020603050405020304" pitchFamily="18" charset="0"/>
              </a:rPr>
              <a:t>16. Технічний контроль на технологічних постах з </a:t>
            </a:r>
            <a:r>
              <a:rPr lang="uk-UA" sz="1600" dirty="0" err="1" smtClean="0">
                <a:solidFill>
                  <a:srgbClr val="000000"/>
                </a:solidFill>
                <a:latin typeface="Times New Roman" panose="02020603050405020304" pitchFamily="18" charset="0"/>
                <a:cs typeface="Times New Roman" panose="02020603050405020304" pitchFamily="18" charset="0"/>
              </a:rPr>
              <a:t>фотодокументуванням</a:t>
            </a:r>
            <a:r>
              <a:rPr lang="uk-UA" dirty="0" smtClean="0">
                <a:solidFill>
                  <a:srgbClr val="000000"/>
                </a:solidFill>
                <a:latin typeface="Times New Roman" panose="02020603050405020304" pitchFamily="18" charset="0"/>
                <a:cs typeface="Times New Roman" panose="02020603050405020304" pitchFamily="18" charset="0"/>
              </a:rPr>
              <a:t> </a:t>
            </a:r>
            <a:endParaRPr lang="uk-UA" dirty="0">
              <a:solidFill>
                <a:srgbClr val="000000"/>
              </a:solidFill>
              <a:latin typeface="Times New Roman" panose="02020603050405020304" pitchFamily="18" charset="0"/>
              <a:cs typeface="Times New Roman" panose="02020603050405020304" pitchFamily="18" charset="0"/>
            </a:endParaRPr>
          </a:p>
        </p:txBody>
      </p:sp>
      <p:sp>
        <p:nvSpPr>
          <p:cNvPr id="35" name="Line 23"/>
          <p:cNvSpPr>
            <a:spLocks noChangeShapeType="1"/>
          </p:cNvSpPr>
          <p:nvPr/>
        </p:nvSpPr>
        <p:spPr bwMode="auto">
          <a:xfrm flipH="1" flipV="1">
            <a:off x="1906707" y="6048375"/>
            <a:ext cx="446762"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ru-RU">
              <a:solidFill>
                <a:srgbClr val="000000"/>
              </a:solidFill>
            </a:endParaRPr>
          </a:p>
        </p:txBody>
      </p:sp>
    </p:spTree>
    <p:extLst>
      <p:ext uri="{BB962C8B-B14F-4D97-AF65-F5344CB8AC3E}">
        <p14:creationId xmlns:p14="http://schemas.microsoft.com/office/powerpoint/2010/main" val="234170563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7000">
              <a:schemeClr val="accent1">
                <a:tint val="66000"/>
                <a:satMod val="160000"/>
                <a:lumMod val="26000"/>
                <a:lumOff val="74000"/>
                <a:alpha val="70000"/>
              </a:schemeClr>
            </a:gs>
            <a:gs pos="85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 y="6194826"/>
            <a:ext cx="690477" cy="64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Прямоугольник 54"/>
          <p:cNvSpPr/>
          <p:nvPr/>
        </p:nvSpPr>
        <p:spPr>
          <a:xfrm>
            <a:off x="453026" y="5535444"/>
            <a:ext cx="1955957" cy="55943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latin typeface="Times New Roman" panose="02020603050405020304" pitchFamily="18" charset="0"/>
                <a:cs typeface="Times New Roman" panose="02020603050405020304" pitchFamily="18" charset="0"/>
              </a:rPr>
              <a:t>Інше законодавство</a:t>
            </a:r>
            <a:endParaRPr lang="uk-UA" dirty="0">
              <a:solidFill>
                <a:schemeClr val="tx1"/>
              </a:solidFill>
              <a:latin typeface="Times New Roman" panose="02020603050405020304" pitchFamily="18" charset="0"/>
              <a:cs typeface="Times New Roman" panose="02020603050405020304" pitchFamily="18" charset="0"/>
            </a:endParaRPr>
          </a:p>
        </p:txBody>
      </p:sp>
      <p:grpSp>
        <p:nvGrpSpPr>
          <p:cNvPr id="54" name="Группа 53"/>
          <p:cNvGrpSpPr/>
          <p:nvPr/>
        </p:nvGrpSpPr>
        <p:grpSpPr>
          <a:xfrm>
            <a:off x="162222" y="42741"/>
            <a:ext cx="8981778" cy="6432367"/>
            <a:chOff x="162222" y="42741"/>
            <a:chExt cx="8981778" cy="6432367"/>
          </a:xfrm>
        </p:grpSpPr>
        <p:sp>
          <p:nvSpPr>
            <p:cNvPr id="2" name="TextBox 1"/>
            <p:cNvSpPr txBox="1"/>
            <p:nvPr/>
          </p:nvSpPr>
          <p:spPr>
            <a:xfrm>
              <a:off x="388200" y="42741"/>
              <a:ext cx="3335400" cy="830997"/>
            </a:xfrm>
            <a:prstGeom prst="rect">
              <a:avLst/>
            </a:prstGeom>
            <a:noFill/>
          </p:spPr>
          <p:txBody>
            <a:bodyPr wrap="none" rtlCol="0">
              <a:spAutoFit/>
            </a:bodyPr>
            <a:lstStyle/>
            <a:p>
              <a:pPr algn="ctr"/>
              <a:r>
                <a:rPr lang="uk-UA" sz="2400" b="1" dirty="0">
                  <a:solidFill>
                    <a:prstClr val="black"/>
                  </a:solidFill>
                  <a:latin typeface="Times New Roman" panose="02020603050405020304" pitchFamily="18" charset="0"/>
                  <a:cs typeface="Times New Roman" panose="02020603050405020304" pitchFamily="18" charset="0"/>
                </a:rPr>
                <a:t>До теми</a:t>
              </a:r>
            </a:p>
            <a:p>
              <a:pPr algn="ctr"/>
              <a:r>
                <a:rPr lang="uk-UA" sz="2400" b="1" dirty="0">
                  <a:solidFill>
                    <a:prstClr val="black"/>
                  </a:solidFill>
                  <a:latin typeface="Times New Roman" panose="02020603050405020304" pitchFamily="18" charset="0"/>
                  <a:cs typeface="Times New Roman" panose="02020603050405020304" pitchFamily="18" charset="0"/>
                </a:rPr>
                <a:t>се</a:t>
              </a:r>
              <a:r>
                <a:rPr lang="uk-UA" sz="2400" b="1" dirty="0" smtClean="0">
                  <a:solidFill>
                    <a:prstClr val="black"/>
                  </a:solidFill>
                  <a:latin typeface="Times New Roman" panose="02020603050405020304" pitchFamily="18" charset="0"/>
                  <a:cs typeface="Times New Roman" panose="02020603050405020304" pitchFamily="18" charset="0"/>
                </a:rPr>
                <a:t>мінарського заняття</a:t>
              </a:r>
              <a:endParaRPr lang="uk-UA" sz="2400" b="1" dirty="0">
                <a:solidFill>
                  <a:prstClr val="black"/>
                </a:solidFill>
                <a:latin typeface="Times New Roman" panose="02020603050405020304" pitchFamily="18" charset="0"/>
                <a:cs typeface="Times New Roman" panose="02020603050405020304" pitchFamily="18" charset="0"/>
              </a:endParaRPr>
            </a:p>
          </p:txBody>
        </p:sp>
        <p:sp>
          <p:nvSpPr>
            <p:cNvPr id="22" name="Параллелограмм 21"/>
            <p:cNvSpPr/>
            <p:nvPr/>
          </p:nvSpPr>
          <p:spPr>
            <a:xfrm>
              <a:off x="162222" y="3784210"/>
              <a:ext cx="2725359" cy="1044116"/>
            </a:xfrm>
            <a:prstGeom prst="parallelogram">
              <a:avLst/>
            </a:prstGeom>
            <a:solidFill>
              <a:srgbClr val="FFFF00">
                <a:alpha val="9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latin typeface="Times New Roman" panose="02020603050405020304" pitchFamily="18" charset="0"/>
                  <a:cs typeface="Times New Roman" panose="02020603050405020304" pitchFamily="18" charset="0"/>
                </a:rPr>
                <a:t>План </a:t>
              </a:r>
              <a:r>
                <a:rPr lang="ru-RU" sz="1600" b="1" dirty="0" err="1" smtClean="0">
                  <a:solidFill>
                    <a:prstClr val="black"/>
                  </a:solidFill>
                  <a:latin typeface="Times New Roman" panose="02020603050405020304" pitchFamily="18" charset="0"/>
                  <a:cs typeface="Times New Roman" panose="02020603050405020304" pitchFamily="18" charset="0"/>
                </a:rPr>
                <a:t>заходів</a:t>
              </a:r>
              <a:r>
                <a:rPr lang="ru-RU" sz="1600" b="1" dirty="0" smtClean="0">
                  <a:solidFill>
                    <a:prstClr val="black"/>
                  </a:solidFill>
                  <a:latin typeface="Times New Roman" panose="02020603050405020304" pitchFamily="18" charset="0"/>
                  <a:cs typeface="Times New Roman" panose="02020603050405020304" pitchFamily="18" charset="0"/>
                </a:rPr>
                <a:t> </a:t>
              </a:r>
              <a:r>
                <a:rPr lang="ru-RU" sz="1600" b="1" dirty="0">
                  <a:solidFill>
                    <a:prstClr val="black"/>
                  </a:solidFill>
                  <a:latin typeface="Times New Roman" panose="02020603050405020304" pitchFamily="18" charset="0"/>
                  <a:cs typeface="Times New Roman" panose="02020603050405020304" pitchFamily="18" charset="0"/>
                </a:rPr>
                <a:t>впровадж. Угоди про  </a:t>
              </a:r>
              <a:r>
                <a:rPr lang="ru-RU" sz="1600" b="1" dirty="0" smtClean="0">
                  <a:solidFill>
                    <a:prstClr val="black"/>
                  </a:solidFill>
                  <a:latin typeface="Times New Roman" panose="02020603050405020304" pitchFamily="18" charset="0"/>
                  <a:cs typeface="Times New Roman" panose="02020603050405020304" pitchFamily="18" charset="0"/>
                </a:rPr>
                <a:t>асоціацію</a:t>
              </a:r>
              <a:endParaRPr lang="ru-RU" sz="1600" b="1" dirty="0">
                <a:solidFill>
                  <a:prstClr val="black"/>
                </a:solidFill>
                <a:latin typeface="Times New Roman" panose="02020603050405020304" pitchFamily="18" charset="0"/>
                <a:cs typeface="Times New Roman" panose="02020603050405020304" pitchFamily="18" charset="0"/>
              </a:endParaRPr>
            </a:p>
            <a:p>
              <a:pPr algn="ctr"/>
              <a:r>
                <a:rPr lang="ru-RU" sz="1600" b="1" dirty="0">
                  <a:solidFill>
                    <a:prstClr val="black"/>
                  </a:solidFill>
                  <a:latin typeface="Times New Roman" panose="02020603050405020304" pitchFamily="18" charset="0"/>
                  <a:cs typeface="Times New Roman" panose="02020603050405020304" pitchFamily="18" charset="0"/>
                </a:rPr>
                <a:t>Україна </a:t>
              </a:r>
              <a:r>
                <a:rPr lang="ru-RU" sz="1600" b="1" dirty="0" smtClean="0">
                  <a:solidFill>
                    <a:prstClr val="black"/>
                  </a:solidFill>
                  <a:latin typeface="Times New Roman" panose="02020603050405020304" pitchFamily="18" charset="0"/>
                  <a:cs typeface="Times New Roman" panose="02020603050405020304" pitchFamily="18" charset="0"/>
                </a:rPr>
                <a:t>- ЄС</a:t>
              </a:r>
              <a:r>
                <a:rPr lang="uk-UA" dirty="0">
                  <a:solidFill>
                    <a:prstClr val="black"/>
                  </a:solidFill>
                  <a:latin typeface="Times New Roman" panose="02020603050405020304" pitchFamily="18" charset="0"/>
                  <a:cs typeface="Times New Roman" panose="02020603050405020304" pitchFamily="18" charset="0"/>
                </a:rPr>
                <a:t> </a:t>
              </a:r>
              <a:r>
                <a:rPr lang="uk-UA" dirty="0" smtClean="0">
                  <a:solidFill>
                    <a:prstClr val="black"/>
                  </a:solidFill>
                  <a:latin typeface="Times New Roman" panose="02020603050405020304" pitchFamily="18" charset="0"/>
                  <a:cs typeface="Times New Roman" panose="02020603050405020304" pitchFamily="18" charset="0"/>
                </a:rPr>
                <a:t>[2]</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544351" y="809754"/>
              <a:ext cx="2736304" cy="494764"/>
            </a:xfrm>
            <a:prstGeom prst="rect">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C00000"/>
                  </a:solidFill>
                  <a:latin typeface="Times New Roman" panose="02020603050405020304" pitchFamily="18" charset="0"/>
                  <a:cs typeface="Times New Roman" panose="02020603050405020304" pitchFamily="18" charset="0"/>
                </a:rPr>
                <a:t>Політика у сфері </a:t>
              </a:r>
              <a:r>
                <a:rPr lang="uk-UA" b="1" dirty="0" smtClean="0">
                  <a:solidFill>
                    <a:srgbClr val="C00000"/>
                  </a:solidFill>
                  <a:latin typeface="Times New Roman" panose="02020603050405020304" pitchFamily="18" charset="0"/>
                  <a:cs typeface="Times New Roman" panose="02020603050405020304" pitchFamily="18" charset="0"/>
                </a:rPr>
                <a:t>якості ПТК</a:t>
              </a:r>
              <a:endParaRPr lang="uk-UA" b="1"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40395" y="217088"/>
              <a:ext cx="1944216" cy="432048"/>
            </a:xfrm>
            <a:prstGeom prst="rect">
              <a:avLst/>
            </a:prstGeom>
            <a:solidFill>
              <a:srgbClr val="00B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Times New Roman" panose="02020603050405020304" pitchFamily="18" charset="0"/>
                  <a:cs typeface="Times New Roman" panose="02020603050405020304" pitchFamily="18" charset="0"/>
                </a:rPr>
                <a:t>ISO 9001</a:t>
              </a:r>
              <a:r>
                <a:rPr lang="uk-UA" b="1" dirty="0" smtClean="0">
                  <a:solidFill>
                    <a:prstClr val="white"/>
                  </a:solidFill>
                  <a:latin typeface="Times New Roman" panose="02020603050405020304" pitchFamily="18" charset="0"/>
                  <a:cs typeface="Times New Roman" panose="02020603050405020304" pitchFamily="18" charset="0"/>
                </a:rPr>
                <a:t>:</a:t>
              </a:r>
              <a:r>
                <a:rPr lang="en-US" b="1" dirty="0" smtClean="0">
                  <a:solidFill>
                    <a:prstClr val="white"/>
                  </a:solidFill>
                  <a:latin typeface="Times New Roman" panose="02020603050405020304" pitchFamily="18" charset="0"/>
                  <a:cs typeface="Times New Roman" panose="02020603050405020304" pitchFamily="18" charset="0"/>
                </a:rPr>
                <a:t>2015</a:t>
              </a:r>
              <a:endParaRPr lang="uk-UA" b="1" dirty="0">
                <a:solidFill>
                  <a:prstClr val="white"/>
                </a:solidFill>
                <a:latin typeface="Times New Roman" panose="02020603050405020304" pitchFamily="18" charset="0"/>
                <a:cs typeface="Times New Roman" panose="02020603050405020304" pitchFamily="18" charset="0"/>
              </a:endParaRPr>
            </a:p>
          </p:txBody>
        </p:sp>
        <p:sp>
          <p:nvSpPr>
            <p:cNvPr id="5" name="Овал 4"/>
            <p:cNvSpPr/>
            <p:nvPr/>
          </p:nvSpPr>
          <p:spPr>
            <a:xfrm>
              <a:off x="902008" y="923934"/>
              <a:ext cx="2448272" cy="720080"/>
            </a:xfrm>
            <a:prstGeom prst="ellipse">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solidFill>
                    <a:srgbClr val="C00000"/>
                  </a:solidFill>
                  <a:latin typeface="Times New Roman" panose="02020603050405020304" pitchFamily="18" charset="0"/>
                  <a:cs typeface="Times New Roman" panose="02020603050405020304" pitchFamily="18" charset="0"/>
                </a:rPr>
                <a:t>Політика у сфері якості </a:t>
              </a:r>
              <a:r>
                <a:rPr lang="uk-UA" b="1" dirty="0" smtClean="0">
                  <a:solidFill>
                    <a:srgbClr val="C00000"/>
                  </a:solidFill>
                  <a:latin typeface="Times New Roman" panose="02020603050405020304" pitchFamily="18" charset="0"/>
                  <a:cs typeface="Times New Roman" panose="02020603050405020304" pitchFamily="18" charset="0"/>
                </a:rPr>
                <a:t>ІО</a:t>
              </a:r>
            </a:p>
            <a:p>
              <a:pPr algn="ctr"/>
              <a:r>
                <a:rPr lang="uk-UA" b="1" dirty="0" smtClean="0">
                  <a:solidFill>
                    <a:srgbClr val="C00000"/>
                  </a:solidFill>
                  <a:latin typeface="Times New Roman" panose="02020603050405020304" pitchFamily="18" charset="0"/>
                  <a:cs typeface="Times New Roman" panose="02020603050405020304" pitchFamily="18" charset="0"/>
                </a:rPr>
                <a:t>(ПТК)</a:t>
              </a:r>
              <a:endParaRPr lang="uk-UA" b="1" dirty="0">
                <a:solidFill>
                  <a:srgbClr val="C00000"/>
                </a:solidFill>
                <a:latin typeface="Times New Roman" panose="02020603050405020304" pitchFamily="18" charset="0"/>
                <a:cs typeface="Times New Roman" panose="02020603050405020304" pitchFamily="18" charset="0"/>
              </a:endParaRPr>
            </a:p>
          </p:txBody>
        </p:sp>
        <p:sp>
          <p:nvSpPr>
            <p:cNvPr id="6" name="Овал 5"/>
            <p:cNvSpPr/>
            <p:nvPr/>
          </p:nvSpPr>
          <p:spPr>
            <a:xfrm>
              <a:off x="6587421" y="901118"/>
              <a:ext cx="2461527" cy="720080"/>
            </a:xfrm>
            <a:prstGeom prst="ellipse">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rgbClr val="C00000"/>
                  </a:solidFill>
                  <a:latin typeface="Times New Roman" panose="02020603050405020304" pitchFamily="18" charset="0"/>
                  <a:cs typeface="Times New Roman" panose="02020603050405020304" pitchFamily="18" charset="0"/>
                </a:rPr>
                <a:t>Політика</a:t>
              </a:r>
              <a:r>
                <a:rPr lang="ru-RU" sz="1600" b="1" dirty="0">
                  <a:solidFill>
                    <a:srgbClr val="C00000"/>
                  </a:solidFill>
                  <a:latin typeface="Times New Roman" panose="02020603050405020304" pitchFamily="18" charset="0"/>
                  <a:cs typeface="Times New Roman" panose="02020603050405020304" pitchFamily="18" charset="0"/>
                </a:rPr>
                <a:t> у </a:t>
              </a:r>
              <a:endParaRPr lang="ru-RU" sz="1600" b="1" dirty="0" smtClean="0">
                <a:solidFill>
                  <a:srgbClr val="C00000"/>
                </a:solidFill>
                <a:latin typeface="Times New Roman" panose="02020603050405020304" pitchFamily="18" charset="0"/>
                <a:cs typeface="Times New Roman" panose="02020603050405020304" pitchFamily="18" charset="0"/>
              </a:endParaRPr>
            </a:p>
            <a:p>
              <a:pPr algn="ctr"/>
              <a:r>
                <a:rPr lang="ru-RU" sz="1600" b="1" dirty="0" err="1" smtClean="0">
                  <a:solidFill>
                    <a:srgbClr val="C00000"/>
                  </a:solidFill>
                  <a:latin typeface="Times New Roman" panose="02020603050405020304" pitchFamily="18" charset="0"/>
                  <a:cs typeface="Times New Roman" panose="02020603050405020304" pitchFamily="18" charset="0"/>
                </a:rPr>
                <a:t>сфері</a:t>
              </a:r>
              <a:r>
                <a:rPr lang="ru-RU" sz="1600" b="1" dirty="0" smtClean="0">
                  <a:solidFill>
                    <a:srgbClr val="C00000"/>
                  </a:solidFill>
                  <a:latin typeface="Times New Roman" panose="02020603050405020304" pitchFamily="18" charset="0"/>
                  <a:cs typeface="Times New Roman" panose="02020603050405020304" pitchFamily="18" charset="0"/>
                </a:rPr>
                <a:t> </a:t>
              </a:r>
              <a:r>
                <a:rPr lang="ru-RU" sz="1600" b="1" dirty="0" err="1">
                  <a:solidFill>
                    <a:srgbClr val="C00000"/>
                  </a:solidFill>
                  <a:latin typeface="Times New Roman" panose="02020603050405020304" pitchFamily="18" charset="0"/>
                  <a:cs typeface="Times New Roman" panose="02020603050405020304" pitchFamily="18" charset="0"/>
                </a:rPr>
                <a:t>якості</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ВЦ (ПТК)</a:t>
              </a:r>
              <a:endParaRPr lang="ru-RU" sz="1600" b="1" dirty="0">
                <a:solidFill>
                  <a:srgbClr val="C00000"/>
                </a:solidFill>
                <a:latin typeface="Times New Roman" panose="02020603050405020304" pitchFamily="18" charset="0"/>
                <a:cs typeface="Times New Roman" panose="02020603050405020304" pitchFamily="18" charset="0"/>
              </a:endParaRPr>
            </a:p>
          </p:txBody>
        </p:sp>
        <p:sp>
          <p:nvSpPr>
            <p:cNvPr id="7" name="Параллелограмм 6"/>
            <p:cNvSpPr/>
            <p:nvPr/>
          </p:nvSpPr>
          <p:spPr>
            <a:xfrm>
              <a:off x="3059030" y="1630258"/>
              <a:ext cx="3528392" cy="644664"/>
            </a:xfrm>
            <a:prstGeom prst="parallelogram">
              <a:avLst/>
            </a:prstGeom>
            <a:solidFill>
              <a:srgbClr val="FF6600">
                <a:alpha val="2666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anose="02020603050405020304" pitchFamily="18" charset="0"/>
                  <a:cs typeface="Times New Roman" panose="02020603050405020304" pitchFamily="18" charset="0"/>
                </a:rPr>
                <a:t>Порядок ОТК</a:t>
              </a:r>
              <a:r>
                <a:rPr lang="uk-UA" dirty="0">
                  <a:solidFill>
                    <a:prstClr val="black"/>
                  </a:solidFill>
                  <a:latin typeface="Times New Roman" panose="02020603050405020304" pitchFamily="18" charset="0"/>
                  <a:cs typeface="Times New Roman" panose="02020603050405020304" pitchFamily="18" charset="0"/>
                </a:rPr>
                <a:t> </a:t>
              </a:r>
              <a:r>
                <a:rPr lang="uk-UA" dirty="0" smtClean="0">
                  <a:solidFill>
                    <a:prstClr val="black"/>
                  </a:solidFill>
                  <a:latin typeface="Times New Roman" panose="02020603050405020304" pitchFamily="18" charset="0"/>
                  <a:cs typeface="Times New Roman" panose="02020603050405020304" pitchFamily="18" charset="0"/>
                </a:rPr>
                <a:t> [18] </a:t>
              </a:r>
              <a:endParaRPr lang="uk-UA" b="1" dirty="0" smtClean="0">
                <a:solidFill>
                  <a:prstClr val="black"/>
                </a:solidFill>
                <a:latin typeface="Times New Roman" panose="02020603050405020304" pitchFamily="18" charset="0"/>
                <a:cs typeface="Times New Roman" panose="02020603050405020304" pitchFamily="18" charset="0"/>
              </a:endParaRPr>
            </a:p>
            <a:p>
              <a:pPr algn="ctr"/>
              <a:r>
                <a:rPr lang="uk-UA" b="1" dirty="0" smtClean="0">
                  <a:solidFill>
                    <a:prstClr val="black"/>
                  </a:solidFill>
                  <a:latin typeface="Times New Roman" panose="02020603050405020304" pitchFamily="18" charset="0"/>
                  <a:cs typeface="Times New Roman" panose="02020603050405020304" pitchFamily="18" charset="0"/>
                </a:rPr>
                <a:t>Пост. КМУ № 137+141</a:t>
              </a:r>
              <a:endParaRPr lang="uk-UA" b="1"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588309" y="3784210"/>
              <a:ext cx="3287947" cy="504056"/>
            </a:xfrm>
            <a:prstGeom prst="rect">
              <a:avLst/>
            </a:pr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anose="02020603050405020304" pitchFamily="18" charset="0"/>
                  <a:cs typeface="Times New Roman" panose="02020603050405020304" pitchFamily="18" charset="0"/>
                </a:rPr>
                <a:t>Женевська угода 1958 </a:t>
              </a:r>
              <a:r>
                <a:rPr lang="uk-UA" dirty="0" smtClean="0">
                  <a:solidFill>
                    <a:prstClr val="black"/>
                  </a:solidFill>
                  <a:latin typeface="Times New Roman" panose="02020603050405020304" pitchFamily="18" charset="0"/>
                  <a:cs typeface="Times New Roman" panose="02020603050405020304" pitchFamily="18" charset="0"/>
                </a:rPr>
                <a:t>[27]</a:t>
              </a:r>
            </a:p>
            <a:p>
              <a:pPr algn="ctr"/>
              <a:r>
                <a:rPr lang="uk-UA" i="1" dirty="0" smtClean="0">
                  <a:solidFill>
                    <a:srgbClr val="0070C0"/>
                  </a:solidFill>
                  <a:latin typeface="Times New Roman" panose="02020603050405020304" pitchFamily="18" charset="0"/>
                  <a:cs typeface="Times New Roman" panose="02020603050405020304" pitchFamily="18" charset="0"/>
                </a:rPr>
                <a:t>(56 країн)</a:t>
              </a:r>
              <a:endParaRPr lang="uk-UA" i="1" dirty="0">
                <a:solidFill>
                  <a:srgbClr val="0070C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296546" y="4337148"/>
              <a:ext cx="3483572" cy="504056"/>
            </a:xfrm>
            <a:prstGeom prst="rect">
              <a:avLst/>
            </a:pr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anose="02020603050405020304" pitchFamily="18" charset="0"/>
                  <a:cs typeface="Times New Roman" panose="02020603050405020304" pitchFamily="18" charset="0"/>
                </a:rPr>
                <a:t>Віденська угода 1997</a:t>
              </a:r>
              <a:r>
                <a:rPr lang="uk-UA" dirty="0" smtClean="0">
                  <a:solidFill>
                    <a:prstClr val="black"/>
                  </a:solidFill>
                  <a:latin typeface="Times New Roman" panose="02020603050405020304" pitchFamily="18" charset="0"/>
                  <a:cs typeface="Times New Roman" panose="02020603050405020304" pitchFamily="18" charset="0"/>
                </a:rPr>
                <a:t> [5]</a:t>
              </a:r>
              <a:r>
                <a:rPr lang="uk-UA" b="1" dirty="0" smtClean="0">
                  <a:solidFill>
                    <a:prstClr val="black"/>
                  </a:solidFill>
                  <a:latin typeface="Times New Roman" panose="02020603050405020304" pitchFamily="18" charset="0"/>
                  <a:cs typeface="Times New Roman" panose="02020603050405020304" pitchFamily="18" charset="0"/>
                </a:rPr>
                <a:t> </a:t>
              </a:r>
            </a:p>
            <a:p>
              <a:pPr algn="ctr"/>
              <a:r>
                <a:rPr lang="uk-UA" i="1" dirty="0" smtClean="0">
                  <a:solidFill>
                    <a:srgbClr val="0070C0"/>
                  </a:solidFill>
                  <a:latin typeface="Times New Roman" panose="02020603050405020304" pitchFamily="18" charset="0"/>
                  <a:cs typeface="Times New Roman" panose="02020603050405020304" pitchFamily="18" charset="0"/>
                </a:rPr>
                <a:t>(14 країн)</a:t>
              </a:r>
              <a:endParaRPr lang="uk-UA" i="1" dirty="0">
                <a:solidFill>
                  <a:srgbClr val="0070C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072547" y="4948359"/>
              <a:ext cx="3514875" cy="504056"/>
            </a:xfrm>
            <a:prstGeom prst="rect">
              <a:avLst/>
            </a:pr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anose="02020603050405020304" pitchFamily="18" charset="0"/>
                  <a:cs typeface="Times New Roman" panose="02020603050405020304" pitchFamily="18" charset="0"/>
                </a:rPr>
                <a:t>Міжнародний транспортний форум (ЄКМТ) </a:t>
              </a:r>
              <a:r>
                <a:rPr lang="uk-UA" dirty="0" smtClean="0">
                  <a:solidFill>
                    <a:prstClr val="black"/>
                  </a:solidFill>
                  <a:latin typeface="Times New Roman" panose="02020603050405020304" pitchFamily="18" charset="0"/>
                  <a:cs typeface="Times New Roman" panose="02020603050405020304" pitchFamily="18" charset="0"/>
                </a:rPr>
                <a:t>[8]</a:t>
              </a:r>
              <a:endParaRPr lang="uk-UA" b="1" dirty="0">
                <a:solidFill>
                  <a:prstClr val="black"/>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62222" y="4948359"/>
              <a:ext cx="2346553" cy="50405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anose="02020603050405020304" pitchFamily="18" charset="0"/>
                  <a:cs typeface="Times New Roman" panose="02020603050405020304" pitchFamily="18" charset="0"/>
                </a:rPr>
                <a:t>Директива 2014/45/ЄС</a:t>
              </a:r>
              <a:r>
                <a:rPr lang="uk-UA" dirty="0">
                  <a:solidFill>
                    <a:prstClr val="black"/>
                  </a:solidFill>
                  <a:latin typeface="Times New Roman" panose="02020603050405020304" pitchFamily="18" charset="0"/>
                  <a:cs typeface="Times New Roman" panose="02020603050405020304" pitchFamily="18" charset="0"/>
                </a:rPr>
                <a:t> </a:t>
              </a:r>
              <a:r>
                <a:rPr lang="uk-UA" dirty="0" smtClean="0">
                  <a:solidFill>
                    <a:prstClr val="black"/>
                  </a:solidFill>
                  <a:latin typeface="Times New Roman" panose="02020603050405020304" pitchFamily="18" charset="0"/>
                  <a:cs typeface="Times New Roman" panose="02020603050405020304" pitchFamily="18" charset="0"/>
                </a:rPr>
                <a:t>[3]</a:t>
              </a:r>
              <a:endParaRPr lang="uk-UA" b="1" dirty="0">
                <a:solidFill>
                  <a:prstClr val="black"/>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23284" y="2564666"/>
              <a:ext cx="3251857" cy="432048"/>
            </a:xfrm>
            <a:prstGeom prst="rect">
              <a:avLst/>
            </a:prstGeom>
            <a:solidFill>
              <a:srgbClr val="00B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prstClr val="white"/>
                  </a:solidFill>
                  <a:latin typeface="Times New Roman" panose="02020603050405020304" pitchFamily="18" charset="0"/>
                  <a:cs typeface="Times New Roman" panose="02020603050405020304" pitchFamily="18" charset="0"/>
                </a:rPr>
                <a:t>EN ISO/IEC 17020</a:t>
              </a:r>
              <a:r>
                <a:rPr lang="uk-UA" b="1" dirty="0" smtClean="0">
                  <a:solidFill>
                    <a:prstClr val="white"/>
                  </a:solidFill>
                  <a:latin typeface="Times New Roman" panose="02020603050405020304" pitchFamily="18" charset="0"/>
                  <a:cs typeface="Times New Roman" panose="02020603050405020304" pitchFamily="18" charset="0"/>
                </a:rPr>
                <a:t>:</a:t>
              </a:r>
              <a:r>
                <a:rPr lang="en-US" b="1" dirty="0" smtClean="0">
                  <a:solidFill>
                    <a:prstClr val="white"/>
                  </a:solidFill>
                  <a:latin typeface="Times New Roman" panose="02020603050405020304" pitchFamily="18" charset="0"/>
                  <a:cs typeface="Times New Roman" panose="02020603050405020304" pitchFamily="18" charset="0"/>
                </a:rPr>
                <a:t>2014</a:t>
              </a:r>
              <a:r>
                <a:rPr lang="uk-UA" b="1" dirty="0" smtClean="0">
                  <a:solidFill>
                    <a:prstClr val="white"/>
                  </a:solidFill>
                  <a:latin typeface="Times New Roman" panose="02020603050405020304" pitchFamily="18" charset="0"/>
                  <a:cs typeface="Times New Roman" panose="02020603050405020304" pitchFamily="18" charset="0"/>
                </a:rPr>
                <a:t> </a:t>
              </a:r>
              <a:endParaRPr lang="uk-UA" b="1" dirty="0">
                <a:solidFill>
                  <a:prstClr val="white"/>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6381541" y="2456646"/>
              <a:ext cx="2518707" cy="432048"/>
            </a:xfrm>
            <a:prstGeom prst="rect">
              <a:avLst/>
            </a:prstGeom>
            <a:solidFill>
              <a:srgbClr val="00B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Times New Roman" panose="02020603050405020304" pitchFamily="18" charset="0"/>
                  <a:cs typeface="Times New Roman" panose="02020603050405020304" pitchFamily="18" charset="0"/>
                </a:rPr>
                <a:t>ISO/IEC </a:t>
              </a:r>
              <a:r>
                <a:rPr lang="en-US" b="1" dirty="0" smtClean="0">
                  <a:solidFill>
                    <a:prstClr val="white"/>
                  </a:solidFill>
                  <a:latin typeface="Times New Roman" panose="02020603050405020304" pitchFamily="18" charset="0"/>
                  <a:cs typeface="Times New Roman" panose="02020603050405020304" pitchFamily="18" charset="0"/>
                </a:rPr>
                <a:t>17025:2017</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18" name="Параллелограмм 17"/>
            <p:cNvSpPr/>
            <p:nvPr/>
          </p:nvSpPr>
          <p:spPr>
            <a:xfrm>
              <a:off x="223285" y="1751390"/>
              <a:ext cx="2808158" cy="644664"/>
            </a:xfrm>
            <a:prstGeom prst="parallelogram">
              <a:avLst/>
            </a:prstGeom>
            <a:solidFill>
              <a:srgbClr val="FFFF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prstClr val="black"/>
                  </a:solidFill>
                  <a:latin typeface="Times New Roman" panose="02020603050405020304" pitchFamily="18" charset="0"/>
                  <a:cs typeface="Times New Roman" panose="02020603050405020304" pitchFamily="18" charset="0"/>
                </a:rPr>
                <a:t>Настанови </a:t>
              </a:r>
              <a:r>
                <a:rPr lang="uk-UA" sz="1600" b="1" dirty="0" smtClean="0">
                  <a:solidFill>
                    <a:prstClr val="black"/>
                  </a:solidFill>
                  <a:latin typeface="Times New Roman" panose="02020603050405020304" pitchFamily="18" charset="0"/>
                  <a:cs typeface="Times New Roman" panose="02020603050405020304" pitchFamily="18" charset="0"/>
                </a:rPr>
                <a:t>ЕА щодо </a:t>
              </a:r>
              <a:r>
                <a:rPr lang="en-US" sz="1600" b="1" dirty="0" smtClean="0">
                  <a:solidFill>
                    <a:prstClr val="black"/>
                  </a:solidFill>
                  <a:latin typeface="Times New Roman" panose="02020603050405020304" pitchFamily="18" charset="0"/>
                  <a:cs typeface="Times New Roman" panose="02020603050405020304" pitchFamily="18" charset="0"/>
                </a:rPr>
                <a:t>ISO/IEC</a:t>
              </a:r>
              <a:r>
                <a:rPr lang="uk-UA" sz="1600" b="1" dirty="0" smtClean="0">
                  <a:solidFill>
                    <a:prstClr val="black"/>
                  </a:solidFill>
                  <a:latin typeface="Times New Roman" panose="02020603050405020304" pitchFamily="18" charset="0"/>
                  <a:cs typeface="Times New Roman" panose="02020603050405020304" pitchFamily="18" charset="0"/>
                </a:rPr>
                <a:t> </a:t>
              </a:r>
              <a:r>
                <a:rPr lang="en-US" sz="1600" b="1" dirty="0" smtClean="0">
                  <a:solidFill>
                    <a:prstClr val="black"/>
                  </a:solidFill>
                  <a:latin typeface="Times New Roman" panose="02020603050405020304" pitchFamily="18" charset="0"/>
                  <a:cs typeface="Times New Roman" panose="02020603050405020304" pitchFamily="18" charset="0"/>
                </a:rPr>
                <a:t>17020</a:t>
              </a:r>
              <a:endParaRPr lang="uk-UA" sz="1600" b="1" dirty="0">
                <a:solidFill>
                  <a:prstClr val="black"/>
                </a:solidFill>
                <a:latin typeface="Times New Roman" panose="02020603050405020304" pitchFamily="18" charset="0"/>
                <a:cs typeface="Times New Roman" panose="02020603050405020304" pitchFamily="18" charset="0"/>
              </a:endParaRPr>
            </a:p>
          </p:txBody>
        </p:sp>
        <p:sp>
          <p:nvSpPr>
            <p:cNvPr id="19" name="Параллелограмм 18"/>
            <p:cNvSpPr/>
            <p:nvPr/>
          </p:nvSpPr>
          <p:spPr>
            <a:xfrm>
              <a:off x="6381541" y="2997306"/>
              <a:ext cx="2518707" cy="644664"/>
            </a:xfrm>
            <a:prstGeom prst="parallelogram">
              <a:avLst/>
            </a:prstGeom>
            <a:solidFill>
              <a:srgbClr val="FFFF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prstClr val="black"/>
                  </a:solidFill>
                  <a:latin typeface="Times New Roman" panose="02020603050405020304" pitchFamily="18" charset="0"/>
                  <a:cs typeface="Times New Roman" panose="02020603050405020304" pitchFamily="18" charset="0"/>
                </a:rPr>
                <a:t>Наказ НААУ</a:t>
              </a:r>
            </a:p>
            <a:p>
              <a:pPr algn="ctr"/>
              <a:r>
                <a:rPr lang="uk-UA" sz="1600" b="1" dirty="0" smtClean="0">
                  <a:solidFill>
                    <a:prstClr val="black"/>
                  </a:solidFill>
                  <a:latin typeface="Times New Roman" panose="02020603050405020304" pitchFamily="18" charset="0"/>
                  <a:cs typeface="Times New Roman" panose="02020603050405020304" pitchFamily="18" charset="0"/>
                </a:rPr>
                <a:t> № 238 </a:t>
              </a:r>
              <a:r>
                <a:rPr lang="uk-UA" sz="1600" b="1" dirty="0">
                  <a:solidFill>
                    <a:prstClr val="black"/>
                  </a:solidFill>
                  <a:latin typeface="Times New Roman" panose="02020603050405020304" pitchFamily="18" charset="0"/>
                  <a:cs typeface="Times New Roman" panose="02020603050405020304" pitchFamily="18" charset="0"/>
                </a:rPr>
                <a:t> </a:t>
              </a:r>
              <a:r>
                <a:rPr lang="uk-UA" sz="1600" dirty="0" smtClean="0">
                  <a:solidFill>
                    <a:prstClr val="black"/>
                  </a:solidFill>
                  <a:latin typeface="Times New Roman" panose="02020603050405020304" pitchFamily="18" charset="0"/>
                  <a:cs typeface="Times New Roman" panose="02020603050405020304" pitchFamily="18" charset="0"/>
                </a:rPr>
                <a:t>[</a:t>
              </a:r>
              <a:r>
                <a:rPr lang="uk-UA" sz="1600" dirty="0">
                  <a:solidFill>
                    <a:prstClr val="black"/>
                  </a:solidFill>
                  <a:latin typeface="Times New Roman" panose="02020603050405020304" pitchFamily="18" charset="0"/>
                  <a:cs typeface="Times New Roman" panose="02020603050405020304" pitchFamily="18" charset="0"/>
                </a:rPr>
                <a:t>21] </a:t>
              </a:r>
            </a:p>
            <a:p>
              <a:pPr algn="ctr"/>
              <a:endParaRPr lang="uk-UA" sz="1400" i="1" dirty="0">
                <a:solidFill>
                  <a:prstClr val="black"/>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222166" y="3167952"/>
              <a:ext cx="2665415" cy="50405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anose="02020603050405020304" pitchFamily="18" charset="0"/>
                  <a:cs typeface="Times New Roman" panose="02020603050405020304" pitchFamily="18" charset="0"/>
                </a:rPr>
                <a:t>Угода про асоціацію</a:t>
              </a:r>
            </a:p>
            <a:p>
              <a:pPr algn="ctr"/>
              <a:r>
                <a:rPr lang="uk-UA" b="1" dirty="0" smtClean="0">
                  <a:solidFill>
                    <a:prstClr val="black"/>
                  </a:solidFill>
                  <a:latin typeface="Times New Roman" panose="02020603050405020304" pitchFamily="18" charset="0"/>
                  <a:cs typeface="Times New Roman" panose="02020603050405020304" pitchFamily="18" charset="0"/>
                </a:rPr>
                <a:t>Україна – ЄС </a:t>
              </a:r>
              <a:r>
                <a:rPr lang="uk-UA" dirty="0" smtClean="0">
                  <a:solidFill>
                    <a:prstClr val="black"/>
                  </a:solidFill>
                  <a:latin typeface="Times New Roman" panose="02020603050405020304" pitchFamily="18" charset="0"/>
                  <a:cs typeface="Times New Roman" panose="02020603050405020304" pitchFamily="18" charset="0"/>
                </a:rPr>
                <a:t>[1]</a:t>
              </a:r>
              <a:r>
                <a:rPr lang="uk-UA" b="1" dirty="0" smtClean="0">
                  <a:solidFill>
                    <a:prstClr val="black"/>
                  </a:solidFill>
                  <a:latin typeface="Times New Roman" panose="02020603050405020304" pitchFamily="18" charset="0"/>
                  <a:cs typeface="Times New Roman" panose="02020603050405020304" pitchFamily="18" charset="0"/>
                </a:rPr>
                <a:t> </a:t>
              </a:r>
              <a:endParaRPr lang="uk-UA" b="1" dirty="0">
                <a:solidFill>
                  <a:prstClr val="black"/>
                </a:solidFill>
                <a:latin typeface="Times New Roman" panose="02020603050405020304" pitchFamily="18" charset="0"/>
                <a:cs typeface="Times New Roman" panose="02020603050405020304" pitchFamily="18" charset="0"/>
              </a:endParaRPr>
            </a:p>
          </p:txBody>
        </p:sp>
        <p:sp>
          <p:nvSpPr>
            <p:cNvPr id="23" name="Параллелограмм 22"/>
            <p:cNvSpPr/>
            <p:nvPr/>
          </p:nvSpPr>
          <p:spPr>
            <a:xfrm>
              <a:off x="7081568" y="3784209"/>
              <a:ext cx="1945603" cy="504056"/>
            </a:xfrm>
            <a:prstGeom prst="parallelogram">
              <a:avLst/>
            </a:prstGeom>
            <a:solidFill>
              <a:srgbClr val="FFFF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prstClr val="black"/>
                  </a:solidFill>
                  <a:latin typeface="Times New Roman" panose="02020603050405020304" pitchFamily="18" charset="0"/>
                  <a:cs typeface="Times New Roman" panose="02020603050405020304" pitchFamily="18" charset="0"/>
                </a:rPr>
                <a:t>Статус Угоди</a:t>
              </a:r>
            </a:p>
            <a:p>
              <a:pPr algn="ctr"/>
              <a:r>
                <a:rPr lang="uk-UA" sz="1400" i="1" dirty="0">
                  <a:solidFill>
                    <a:prstClr val="black"/>
                  </a:solidFill>
                  <a:latin typeface="Times New Roman" panose="02020603050405020304" pitchFamily="18" charset="0"/>
                  <a:cs typeface="Times New Roman" panose="02020603050405020304" pitchFamily="18" charset="0"/>
                </a:rPr>
                <a:t>(слайд   </a:t>
              </a:r>
              <a:r>
                <a:rPr lang="uk-UA" sz="1400" i="1" dirty="0" smtClean="0">
                  <a:solidFill>
                    <a:prstClr val="black"/>
                  </a:solidFill>
                  <a:latin typeface="Times New Roman" panose="02020603050405020304" pitchFamily="18" charset="0"/>
                  <a:cs typeface="Times New Roman" panose="02020603050405020304" pitchFamily="18" charset="0"/>
                </a:rPr>
                <a:t>)</a:t>
              </a:r>
              <a:r>
                <a:rPr lang="uk-UA" dirty="0">
                  <a:solidFill>
                    <a:prstClr val="black"/>
                  </a:solidFill>
                  <a:latin typeface="Times New Roman" panose="02020603050405020304" pitchFamily="18" charset="0"/>
                  <a:cs typeface="Times New Roman" panose="02020603050405020304" pitchFamily="18" charset="0"/>
                </a:rPr>
                <a:t> [</a:t>
              </a:r>
              <a:r>
                <a:rPr lang="uk-UA" dirty="0" smtClean="0">
                  <a:solidFill>
                    <a:prstClr val="black"/>
                  </a:solidFill>
                  <a:latin typeface="Times New Roman" panose="02020603050405020304" pitchFamily="18" charset="0"/>
                  <a:cs typeface="Times New Roman" panose="02020603050405020304" pitchFamily="18" charset="0"/>
                </a:rPr>
                <a:t>25] </a:t>
              </a:r>
              <a:endParaRPr lang="uk-UA" sz="1600" i="1" dirty="0">
                <a:solidFill>
                  <a:prstClr val="black"/>
                </a:solidFill>
                <a:latin typeface="Times New Roman" panose="02020603050405020304" pitchFamily="18" charset="0"/>
                <a:cs typeface="Times New Roman" panose="02020603050405020304" pitchFamily="18" charset="0"/>
              </a:endParaRPr>
            </a:p>
          </p:txBody>
        </p:sp>
        <p:sp>
          <p:nvSpPr>
            <p:cNvPr id="26" name="Параллелограмм 25"/>
            <p:cNvSpPr/>
            <p:nvPr/>
          </p:nvSpPr>
          <p:spPr>
            <a:xfrm>
              <a:off x="7081568" y="4355667"/>
              <a:ext cx="1945603" cy="664641"/>
            </a:xfrm>
            <a:prstGeom prst="parallelogram">
              <a:avLst/>
            </a:prstGeom>
            <a:solidFill>
              <a:srgbClr val="FFFF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b="1" dirty="0" smtClean="0">
                <a:solidFill>
                  <a:prstClr val="black"/>
                </a:solidFill>
                <a:latin typeface="Times New Roman" panose="02020603050405020304" pitchFamily="18" charset="0"/>
                <a:cs typeface="Times New Roman" panose="02020603050405020304" pitchFamily="18" charset="0"/>
              </a:endParaRPr>
            </a:p>
            <a:p>
              <a:pPr algn="ctr"/>
              <a:r>
                <a:rPr lang="uk-UA" sz="1600" b="1" dirty="0" err="1" smtClean="0">
                  <a:solidFill>
                    <a:prstClr val="black"/>
                  </a:solidFill>
                  <a:latin typeface="Times New Roman" panose="02020603050405020304" pitchFamily="18" charset="0"/>
                  <a:cs typeface="Times New Roman" panose="02020603050405020304" pitchFamily="18" charset="0"/>
                </a:rPr>
                <a:t>СтатусУгоди</a:t>
              </a:r>
              <a:endParaRPr lang="uk-UA" sz="1600" b="1" dirty="0" smtClean="0">
                <a:solidFill>
                  <a:prstClr val="black"/>
                </a:solidFill>
                <a:latin typeface="Times New Roman" panose="02020603050405020304" pitchFamily="18" charset="0"/>
                <a:cs typeface="Times New Roman" panose="02020603050405020304" pitchFamily="18" charset="0"/>
              </a:endParaRPr>
            </a:p>
            <a:p>
              <a:pPr algn="ctr"/>
              <a:r>
                <a:rPr lang="uk-UA" sz="1400" i="1" dirty="0">
                  <a:solidFill>
                    <a:prstClr val="black"/>
                  </a:solidFill>
                  <a:latin typeface="Times New Roman" panose="02020603050405020304" pitchFamily="18" charset="0"/>
                  <a:cs typeface="Times New Roman" panose="02020603050405020304" pitchFamily="18" charset="0"/>
                </a:rPr>
                <a:t>(слайд   </a:t>
              </a:r>
              <a:r>
                <a:rPr lang="uk-UA" sz="1400" i="1" dirty="0" smtClean="0">
                  <a:solidFill>
                    <a:prstClr val="black"/>
                  </a:solidFill>
                  <a:latin typeface="Times New Roman" panose="02020603050405020304" pitchFamily="18" charset="0"/>
                  <a:cs typeface="Times New Roman" panose="02020603050405020304" pitchFamily="18" charset="0"/>
                </a:rPr>
                <a:t>)</a:t>
              </a:r>
              <a:r>
                <a:rPr lang="uk-UA" dirty="0">
                  <a:solidFill>
                    <a:prstClr val="black"/>
                  </a:solidFill>
                  <a:latin typeface="Times New Roman" panose="02020603050405020304" pitchFamily="18" charset="0"/>
                  <a:cs typeface="Times New Roman" panose="02020603050405020304" pitchFamily="18" charset="0"/>
                </a:rPr>
                <a:t> [</a:t>
              </a:r>
              <a:r>
                <a:rPr lang="uk-UA" dirty="0" smtClean="0">
                  <a:solidFill>
                    <a:prstClr val="black"/>
                  </a:solidFill>
                  <a:latin typeface="Times New Roman" panose="02020603050405020304" pitchFamily="18" charset="0"/>
                  <a:cs typeface="Times New Roman" panose="02020603050405020304" pitchFamily="18" charset="0"/>
                </a:rPr>
                <a:t>26] </a:t>
              </a:r>
              <a:endParaRPr lang="uk-UA" sz="1600" i="1" dirty="0">
                <a:solidFill>
                  <a:prstClr val="black"/>
                </a:solidFill>
                <a:latin typeface="Times New Roman" panose="02020603050405020304" pitchFamily="18" charset="0"/>
                <a:cs typeface="Times New Roman" panose="02020603050405020304" pitchFamily="18" charset="0"/>
              </a:endParaRPr>
            </a:p>
            <a:p>
              <a:pPr algn="ctr"/>
              <a:endParaRPr lang="uk-UA" sz="1600" i="1" dirty="0">
                <a:solidFill>
                  <a:prstClr val="black"/>
                </a:solidFill>
                <a:latin typeface="Times New Roman" panose="02020603050405020304" pitchFamily="18" charset="0"/>
                <a:cs typeface="Times New Roman" panose="02020603050405020304" pitchFamily="18" charset="0"/>
              </a:endParaRPr>
            </a:p>
          </p:txBody>
        </p:sp>
        <p:sp>
          <p:nvSpPr>
            <p:cNvPr id="28" name="Стрелка вниз 27"/>
            <p:cNvSpPr/>
            <p:nvPr/>
          </p:nvSpPr>
          <p:spPr>
            <a:xfrm rot="16200000">
              <a:off x="6787223" y="4090576"/>
              <a:ext cx="332068" cy="1143432"/>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9" name="Стрелка вниз 8"/>
            <p:cNvSpPr/>
            <p:nvPr/>
          </p:nvSpPr>
          <p:spPr>
            <a:xfrm rot="16200000">
              <a:off x="6915534" y="3705904"/>
              <a:ext cx="332068" cy="660667"/>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29" name="Стрелка вниз 28"/>
            <p:cNvSpPr/>
            <p:nvPr/>
          </p:nvSpPr>
          <p:spPr>
            <a:xfrm rot="10800000">
              <a:off x="8568180" y="2722661"/>
              <a:ext cx="332068" cy="382346"/>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30" name="Стрелка вниз 29"/>
            <p:cNvSpPr/>
            <p:nvPr/>
          </p:nvSpPr>
          <p:spPr>
            <a:xfrm rot="5400000">
              <a:off x="6042680" y="2411979"/>
              <a:ext cx="332068" cy="521382"/>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31" name="Стрелка вниз 30"/>
            <p:cNvSpPr/>
            <p:nvPr/>
          </p:nvSpPr>
          <p:spPr>
            <a:xfrm rot="16200000">
              <a:off x="3581183" y="2452180"/>
              <a:ext cx="332068" cy="653972"/>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34" name="Стрелка вниз 33"/>
            <p:cNvSpPr/>
            <p:nvPr/>
          </p:nvSpPr>
          <p:spPr>
            <a:xfrm rot="10800000">
              <a:off x="5269528" y="1116709"/>
              <a:ext cx="332068" cy="547849"/>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35" name="Стрелка вниз 34"/>
            <p:cNvSpPr/>
            <p:nvPr/>
          </p:nvSpPr>
          <p:spPr>
            <a:xfrm rot="4462080">
              <a:off x="3254194" y="927177"/>
              <a:ext cx="332068" cy="547849"/>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36" name="Стрелка вниз 35"/>
            <p:cNvSpPr/>
            <p:nvPr/>
          </p:nvSpPr>
          <p:spPr>
            <a:xfrm rot="17715773">
              <a:off x="6295499" y="960530"/>
              <a:ext cx="332068" cy="547849"/>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37" name="Стрелка вниз 36"/>
            <p:cNvSpPr/>
            <p:nvPr/>
          </p:nvSpPr>
          <p:spPr>
            <a:xfrm>
              <a:off x="4728784" y="607786"/>
              <a:ext cx="332068" cy="232951"/>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39" name="Стрелка вниз 38"/>
            <p:cNvSpPr/>
            <p:nvPr/>
          </p:nvSpPr>
          <p:spPr>
            <a:xfrm rot="12185581">
              <a:off x="2982638" y="2974546"/>
              <a:ext cx="275563" cy="2960164"/>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40" name="Стрелка вниз 39"/>
            <p:cNvSpPr/>
            <p:nvPr/>
          </p:nvSpPr>
          <p:spPr>
            <a:xfrm rot="16200000">
              <a:off x="2333448" y="4912640"/>
              <a:ext cx="332068" cy="513067"/>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43" name="Стрелка вниз 42"/>
            <p:cNvSpPr/>
            <p:nvPr/>
          </p:nvSpPr>
          <p:spPr>
            <a:xfrm rot="16200000">
              <a:off x="2896262" y="3116000"/>
              <a:ext cx="332068" cy="82569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42" name="Стрелка вниз 41"/>
            <p:cNvSpPr/>
            <p:nvPr/>
          </p:nvSpPr>
          <p:spPr>
            <a:xfrm rot="16200000">
              <a:off x="2684780" y="3865202"/>
              <a:ext cx="332068" cy="68407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44" name="Стрелка вниз 43"/>
            <p:cNvSpPr/>
            <p:nvPr/>
          </p:nvSpPr>
          <p:spPr>
            <a:xfrm>
              <a:off x="2076915" y="2274922"/>
              <a:ext cx="332067" cy="273925"/>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45" name="Стрелка вниз 44"/>
            <p:cNvSpPr/>
            <p:nvPr/>
          </p:nvSpPr>
          <p:spPr>
            <a:xfrm>
              <a:off x="4689111" y="2182721"/>
              <a:ext cx="332068" cy="273925"/>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46" name="Стрелка вниз 45"/>
            <p:cNvSpPr/>
            <p:nvPr/>
          </p:nvSpPr>
          <p:spPr>
            <a:xfrm rot="7076104">
              <a:off x="2989318" y="1287919"/>
              <a:ext cx="332068" cy="547849"/>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47" name="Стрелка вниз 46"/>
            <p:cNvSpPr/>
            <p:nvPr/>
          </p:nvSpPr>
          <p:spPr>
            <a:xfrm rot="14429119">
              <a:off x="6525378" y="1294455"/>
              <a:ext cx="332068" cy="547849"/>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48" name="Стрелка вниз 47"/>
            <p:cNvSpPr/>
            <p:nvPr/>
          </p:nvSpPr>
          <p:spPr>
            <a:xfrm rot="10009203">
              <a:off x="2865409" y="4719826"/>
              <a:ext cx="332068" cy="457066"/>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52" name="Параллелограмм 51"/>
            <p:cNvSpPr/>
            <p:nvPr/>
          </p:nvSpPr>
          <p:spPr>
            <a:xfrm>
              <a:off x="6488842" y="1751390"/>
              <a:ext cx="2655158" cy="644664"/>
            </a:xfrm>
            <a:prstGeom prst="parallelogram">
              <a:avLst/>
            </a:prstGeom>
            <a:solidFill>
              <a:srgbClr val="FFFF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prstClr val="black"/>
                  </a:solidFill>
                  <a:latin typeface="Times New Roman" panose="02020603050405020304" pitchFamily="18" charset="0"/>
                  <a:cs typeface="Times New Roman" panose="02020603050405020304" pitchFamily="18" charset="0"/>
                </a:rPr>
                <a:t>Настанови </a:t>
              </a:r>
              <a:r>
                <a:rPr lang="uk-UA" sz="1600" b="1" dirty="0" smtClean="0">
                  <a:solidFill>
                    <a:prstClr val="black"/>
                  </a:solidFill>
                  <a:latin typeface="Times New Roman" panose="02020603050405020304" pitchFamily="18" charset="0"/>
                  <a:cs typeface="Times New Roman" panose="02020603050405020304" pitchFamily="18" charset="0"/>
                </a:rPr>
                <a:t>ЕА щодо </a:t>
              </a:r>
              <a:r>
                <a:rPr lang="en-US" sz="1600" b="1" dirty="0" smtClean="0">
                  <a:solidFill>
                    <a:prstClr val="black"/>
                  </a:solidFill>
                  <a:latin typeface="Times New Roman" panose="02020603050405020304" pitchFamily="18" charset="0"/>
                  <a:cs typeface="Times New Roman" panose="02020603050405020304" pitchFamily="18" charset="0"/>
                </a:rPr>
                <a:t>ISO/IEC</a:t>
              </a:r>
              <a:r>
                <a:rPr lang="uk-UA" sz="1600" b="1" dirty="0" smtClean="0">
                  <a:solidFill>
                    <a:prstClr val="black"/>
                  </a:solidFill>
                  <a:latin typeface="Times New Roman" panose="02020603050405020304" pitchFamily="18" charset="0"/>
                  <a:cs typeface="Times New Roman" panose="02020603050405020304" pitchFamily="18" charset="0"/>
                </a:rPr>
                <a:t> </a:t>
              </a:r>
              <a:r>
                <a:rPr lang="en-US" sz="1600" b="1" dirty="0" smtClean="0">
                  <a:solidFill>
                    <a:prstClr val="black"/>
                  </a:solidFill>
                  <a:latin typeface="Times New Roman" panose="02020603050405020304" pitchFamily="18" charset="0"/>
                  <a:cs typeface="Times New Roman" panose="02020603050405020304" pitchFamily="18" charset="0"/>
                </a:rPr>
                <a:t>1702</a:t>
              </a:r>
              <a:r>
                <a:rPr lang="uk-UA" sz="1600" b="1" dirty="0" smtClean="0">
                  <a:solidFill>
                    <a:prstClr val="black"/>
                  </a:solidFill>
                  <a:latin typeface="Times New Roman" panose="02020603050405020304" pitchFamily="18" charset="0"/>
                  <a:cs typeface="Times New Roman" panose="02020603050405020304" pitchFamily="18" charset="0"/>
                </a:rPr>
                <a:t>5</a:t>
              </a:r>
              <a:endParaRPr lang="uk-UA" sz="1600" b="1" dirty="0">
                <a:solidFill>
                  <a:prstClr val="black"/>
                </a:solidFill>
                <a:latin typeface="Times New Roman" panose="02020603050405020304" pitchFamily="18" charset="0"/>
                <a:cs typeface="Times New Roman" panose="02020603050405020304" pitchFamily="18" charset="0"/>
              </a:endParaRPr>
            </a:p>
          </p:txBody>
        </p:sp>
        <p:sp>
          <p:nvSpPr>
            <p:cNvPr id="53" name="Стрелка вниз 52"/>
            <p:cNvSpPr/>
            <p:nvPr/>
          </p:nvSpPr>
          <p:spPr>
            <a:xfrm>
              <a:off x="8559621" y="2274922"/>
              <a:ext cx="332067" cy="273925"/>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27" name="TextBox 26"/>
            <p:cNvSpPr txBox="1"/>
            <p:nvPr/>
          </p:nvSpPr>
          <p:spPr>
            <a:xfrm>
              <a:off x="6791510" y="5274462"/>
              <a:ext cx="1877186" cy="954107"/>
            </a:xfrm>
            <a:prstGeom prst="rect">
              <a:avLst/>
            </a:prstGeom>
            <a:noFill/>
          </p:spPr>
          <p:txBody>
            <a:bodyPr wrap="square" rtlCol="0">
              <a:spAutoFit/>
            </a:bodyPr>
            <a:lstStyle/>
            <a:p>
              <a:r>
                <a:rPr lang="uk-UA" sz="1400" b="1" i="1" dirty="0" smtClean="0">
                  <a:solidFill>
                    <a:srgbClr val="0070C0"/>
                  </a:solidFill>
                  <a:latin typeface="Times New Roman" panose="02020603050405020304" pitchFamily="18" charset="0"/>
                  <a:cs typeface="Times New Roman" panose="02020603050405020304" pitchFamily="18" charset="0"/>
                </a:rPr>
                <a:t>Де Глобальна</a:t>
              </a:r>
            </a:p>
            <a:p>
              <a:r>
                <a:rPr lang="uk-UA" sz="1400" b="1" i="1" dirty="0" smtClean="0">
                  <a:solidFill>
                    <a:srgbClr val="0070C0"/>
                  </a:solidFill>
                  <a:latin typeface="Times New Roman" panose="02020603050405020304" pitchFamily="18" charset="0"/>
                  <a:cs typeface="Times New Roman" panose="02020603050405020304" pitchFamily="18" charset="0"/>
                </a:rPr>
                <a:t>Угода 1998?</a:t>
              </a:r>
            </a:p>
            <a:p>
              <a:r>
                <a:rPr lang="uk-UA" sz="1400" b="1" i="1" dirty="0" smtClean="0">
                  <a:solidFill>
                    <a:srgbClr val="0070C0"/>
                  </a:solidFill>
                  <a:latin typeface="Times New Roman" panose="02020603050405020304" pitchFamily="18" charset="0"/>
                  <a:cs typeface="Times New Roman" panose="02020603050405020304" pitchFamily="18" charset="0"/>
                </a:rPr>
                <a:t>Скільки Правил прийнято?(20)</a:t>
              </a:r>
              <a:endParaRPr lang="uk-UA" sz="1400" b="1" i="1" dirty="0">
                <a:solidFill>
                  <a:srgbClr val="0070C0"/>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2841170" y="2572061"/>
              <a:ext cx="602554" cy="369332"/>
            </a:xfrm>
            <a:prstGeom prst="rect">
              <a:avLst/>
            </a:prstGeom>
          </p:spPr>
          <p:txBody>
            <a:bodyPr wrap="square">
              <a:spAutoFit/>
            </a:bodyPr>
            <a:lstStyle/>
            <a:p>
              <a:r>
                <a:rPr lang="uk-UA" dirty="0" smtClean="0">
                  <a:solidFill>
                    <a:prstClr val="black"/>
                  </a:solidFill>
                  <a:latin typeface="Times New Roman" panose="02020603050405020304" pitchFamily="18" charset="0"/>
                  <a:cs typeface="Times New Roman" panose="02020603050405020304" pitchFamily="18" charset="0"/>
                </a:rPr>
                <a:t>[13] </a:t>
              </a:r>
              <a:endParaRPr lang="uk-UA" dirty="0">
                <a:solidFill>
                  <a:prstClr val="black"/>
                </a:solidFill>
              </a:endParaRPr>
            </a:p>
          </p:txBody>
        </p:sp>
        <p:sp>
          <p:nvSpPr>
            <p:cNvPr id="25" name="TextBox 24"/>
            <p:cNvSpPr txBox="1"/>
            <p:nvPr/>
          </p:nvSpPr>
          <p:spPr>
            <a:xfrm>
              <a:off x="8512997" y="217088"/>
              <a:ext cx="504056" cy="584775"/>
            </a:xfrm>
            <a:prstGeom prst="rect">
              <a:avLst/>
            </a:prstGeom>
            <a:noFill/>
          </p:spPr>
          <p:txBody>
            <a:bodyPr wrap="square" rtlCol="0">
              <a:spAutoFit/>
            </a:bodyPr>
            <a:lstStyle/>
            <a:p>
              <a:r>
                <a:rPr lang="uk-UA" sz="3200" b="1" dirty="0">
                  <a:solidFill>
                    <a:prstClr val="black"/>
                  </a:solidFill>
                  <a:latin typeface="Times New Roman" panose="02020603050405020304" pitchFamily="18" charset="0"/>
                  <a:cs typeface="Times New Roman" panose="02020603050405020304" pitchFamily="18" charset="0"/>
                </a:rPr>
                <a:t>3</a:t>
              </a:r>
            </a:p>
          </p:txBody>
        </p:sp>
        <p:sp>
          <p:nvSpPr>
            <p:cNvPr id="49" name="Прямоугольник 48"/>
            <p:cNvSpPr/>
            <p:nvPr/>
          </p:nvSpPr>
          <p:spPr>
            <a:xfrm>
              <a:off x="4074204" y="2456646"/>
              <a:ext cx="1865948" cy="1116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0" name="TextBox 49"/>
            <p:cNvSpPr txBox="1"/>
            <p:nvPr/>
          </p:nvSpPr>
          <p:spPr>
            <a:xfrm>
              <a:off x="4074204" y="2556627"/>
              <a:ext cx="1793162" cy="830997"/>
            </a:xfrm>
            <a:prstGeom prst="rect">
              <a:avLst/>
            </a:prstGeom>
            <a:noFill/>
          </p:spPr>
          <p:txBody>
            <a:bodyPr wrap="square" rtlCol="0">
              <a:spAutoFit/>
            </a:bodyPr>
            <a:lstStyle/>
            <a:p>
              <a:pPr algn="ctr"/>
              <a:r>
                <a:rPr lang="uk-UA" sz="2400" b="1" dirty="0" smtClean="0">
                  <a:solidFill>
                    <a:schemeClr val="bg1"/>
                  </a:solidFill>
                  <a:latin typeface="Times New Roman" panose="02020603050405020304" pitchFamily="18" charset="0"/>
                  <a:cs typeface="Times New Roman" panose="02020603050405020304" pitchFamily="18" charset="0"/>
                </a:rPr>
                <a:t>Атестат акредитації</a:t>
              </a:r>
              <a:endParaRPr lang="uk-UA" sz="2400" b="1" dirty="0">
                <a:solidFill>
                  <a:schemeClr val="bg1"/>
                </a:solidFill>
                <a:latin typeface="Times New Roman" panose="02020603050405020304" pitchFamily="18" charset="0"/>
                <a:cs typeface="Times New Roman" panose="02020603050405020304" pitchFamily="18" charset="0"/>
              </a:endParaRPr>
            </a:p>
          </p:txBody>
        </p:sp>
        <p:sp>
          <p:nvSpPr>
            <p:cNvPr id="56" name="Прямоугольник 55"/>
            <p:cNvSpPr/>
            <p:nvPr/>
          </p:nvSpPr>
          <p:spPr>
            <a:xfrm>
              <a:off x="2844751" y="5535442"/>
              <a:ext cx="3644091" cy="939666"/>
            </a:xfrm>
            <a:prstGeom prst="rect">
              <a:avLst/>
            </a:pr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400" dirty="0" smtClean="0">
                <a:solidFill>
                  <a:prstClr val="black"/>
                </a:solidFill>
                <a:latin typeface="Times New Roman" panose="02020603050405020304" pitchFamily="18" charset="0"/>
                <a:cs typeface="Times New Roman" panose="02020603050405020304" pitchFamily="18" charset="0"/>
              </a:endParaRPr>
            </a:p>
            <a:p>
              <a:pPr algn="ctr"/>
              <a:r>
                <a:rPr lang="uk-UA" b="1" dirty="0">
                  <a:solidFill>
                    <a:prstClr val="black"/>
                  </a:solidFill>
                  <a:latin typeface="Times New Roman" panose="02020603050405020304" pitchFamily="18" charset="0"/>
                  <a:cs typeface="Times New Roman" panose="02020603050405020304" pitchFamily="18" charset="0"/>
                </a:rPr>
                <a:t>[4] Європейська угода, що доповнює </a:t>
              </a:r>
              <a:r>
                <a:rPr lang="uk-UA" b="1" dirty="0" smtClean="0">
                  <a:solidFill>
                    <a:prstClr val="black"/>
                  </a:solidFill>
                  <a:latin typeface="Times New Roman" panose="02020603050405020304" pitchFamily="18" charset="0"/>
                  <a:cs typeface="Times New Roman" panose="02020603050405020304" pitchFamily="18" charset="0"/>
                </a:rPr>
                <a:t>Конвенцію про </a:t>
              </a:r>
              <a:r>
                <a:rPr lang="uk-UA" b="1" dirty="0">
                  <a:solidFill>
                    <a:prstClr val="black"/>
                  </a:solidFill>
                  <a:latin typeface="Times New Roman" panose="02020603050405020304" pitchFamily="18" charset="0"/>
                  <a:cs typeface="Times New Roman" panose="02020603050405020304" pitchFamily="18" charset="0"/>
                </a:rPr>
                <a:t>ДР, 01.05.1971</a:t>
              </a:r>
            </a:p>
            <a:p>
              <a:pPr algn="ctr"/>
              <a:endParaRPr lang="uk-UA" sz="1400" b="1" dirty="0">
                <a:solidFill>
                  <a:prstClr val="black"/>
                </a:solidFill>
                <a:latin typeface="Times New Roman" panose="02020603050405020304" pitchFamily="18" charset="0"/>
                <a:cs typeface="Times New Roman" panose="02020603050405020304" pitchFamily="18" charset="0"/>
              </a:endParaRPr>
            </a:p>
          </p:txBody>
        </p:sp>
        <p:sp>
          <p:nvSpPr>
            <p:cNvPr id="57" name="Стрелка вниз 56"/>
            <p:cNvSpPr/>
            <p:nvPr/>
          </p:nvSpPr>
          <p:spPr>
            <a:xfrm rot="10009203">
              <a:off x="2689670" y="5198555"/>
              <a:ext cx="332068" cy="522957"/>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58" name="Стрелка вниз 57"/>
            <p:cNvSpPr/>
            <p:nvPr/>
          </p:nvSpPr>
          <p:spPr>
            <a:xfrm rot="10009203">
              <a:off x="3176429" y="4100273"/>
              <a:ext cx="332068" cy="457066"/>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59" name="Стрелка вниз 58"/>
            <p:cNvSpPr/>
            <p:nvPr/>
          </p:nvSpPr>
          <p:spPr>
            <a:xfrm rot="10009203">
              <a:off x="3422276" y="3560684"/>
              <a:ext cx="332068" cy="457066"/>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60" name="Стрелка вниз 59"/>
            <p:cNvSpPr/>
            <p:nvPr/>
          </p:nvSpPr>
          <p:spPr>
            <a:xfrm rot="16200000">
              <a:off x="2333449" y="4912640"/>
              <a:ext cx="332068" cy="51306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61" name="Стрелка вниз 60"/>
            <p:cNvSpPr/>
            <p:nvPr/>
          </p:nvSpPr>
          <p:spPr>
            <a:xfrm>
              <a:off x="222166" y="4691825"/>
              <a:ext cx="332068" cy="51306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62" name="Стрелка вниз 61"/>
            <p:cNvSpPr/>
            <p:nvPr/>
          </p:nvSpPr>
          <p:spPr>
            <a:xfrm>
              <a:off x="453026" y="3589710"/>
              <a:ext cx="332068" cy="44652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41" name="Стрелка вниз 40"/>
            <p:cNvSpPr/>
            <p:nvPr/>
          </p:nvSpPr>
          <p:spPr>
            <a:xfrm rot="16200000">
              <a:off x="2163974" y="5547652"/>
              <a:ext cx="332068" cy="407728"/>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65" name="Стрелка вниз 64"/>
            <p:cNvSpPr/>
            <p:nvPr/>
          </p:nvSpPr>
          <p:spPr>
            <a:xfrm rot="16200000">
              <a:off x="3732869" y="2839530"/>
              <a:ext cx="332068" cy="350602"/>
            </a:xfrm>
            <a:prstGeom prst="down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grpSp>
    </p:spTree>
    <p:extLst>
      <p:ext uri="{BB962C8B-B14F-4D97-AF65-F5344CB8AC3E}">
        <p14:creationId xmlns:p14="http://schemas.microsoft.com/office/powerpoint/2010/main" val="1361834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78882" name="Номер слайда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948AE06-AB34-4559-8F06-D5D1DD6C4A3F}" type="slidenum">
              <a:rPr lang="ru-RU" altLang="ru-RU" sz="2800" b="1"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defRPr/>
              </a:pPr>
              <a:t>30</a:t>
            </a:fld>
            <a:endParaRPr lang="ru-RU" altLang="ru-RU" sz="2800" b="1" dirty="0" smtClean="0">
              <a:solidFill>
                <a:srgbClr val="000000"/>
              </a:solidFill>
              <a:latin typeface="Times New Roman" panose="02020603050405020304" pitchFamily="18" charset="0"/>
              <a:cs typeface="Times New Roman" panose="02020603050405020304" pitchFamily="18" charset="0"/>
            </a:endParaRPr>
          </a:p>
        </p:txBody>
      </p:sp>
      <p:sp>
        <p:nvSpPr>
          <p:cNvPr id="445443" name="Rectangle 9"/>
          <p:cNvSpPr>
            <a:spLocks noChangeArrowheads="1"/>
          </p:cNvSpPr>
          <p:nvPr/>
        </p:nvSpPr>
        <p:spPr bwMode="auto">
          <a:xfrm>
            <a:off x="0" y="1916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uk-UA" altLang="ru-RU" sz="1800">
              <a:solidFill>
                <a:srgbClr val="000000"/>
              </a:solidFill>
            </a:endParaRPr>
          </a:p>
        </p:txBody>
      </p:sp>
      <p:sp>
        <p:nvSpPr>
          <p:cNvPr id="445444" name="Text Box 9"/>
          <p:cNvSpPr txBox="1">
            <a:spLocks noChangeArrowheads="1"/>
          </p:cNvSpPr>
          <p:nvPr/>
        </p:nvSpPr>
        <p:spPr bwMode="auto">
          <a:xfrm>
            <a:off x="6084888" y="692150"/>
            <a:ext cx="2736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ru-RU" sz="1600" b="1">
                <a:solidFill>
                  <a:srgbClr val="000000"/>
                </a:solidFill>
                <a:latin typeface="Times New Roman" pitchFamily="18" charset="0"/>
                <a:cs typeface="Times New Roman" pitchFamily="18" charset="0"/>
              </a:rPr>
              <a:t>Результати періодичної перевірки технічного стану транспортних засобів в Нідерландах, виконаної в 2005 році</a:t>
            </a:r>
            <a:endParaRPr lang="ru-RU" altLang="ru-RU" sz="1600" b="1">
              <a:solidFill>
                <a:srgbClr val="000000"/>
              </a:solidFill>
              <a:latin typeface="Times New Roman" pitchFamily="18" charset="0"/>
              <a:cs typeface="Times New Roman" pitchFamily="18" charset="0"/>
            </a:endParaRPr>
          </a:p>
        </p:txBody>
      </p:sp>
      <p:sp>
        <p:nvSpPr>
          <p:cNvPr id="445445" name="Text Box 10"/>
          <p:cNvSpPr txBox="1">
            <a:spLocks noChangeArrowheads="1"/>
          </p:cNvSpPr>
          <p:nvPr/>
        </p:nvSpPr>
        <p:spPr bwMode="auto">
          <a:xfrm rot="10800000" flipV="1">
            <a:off x="323850" y="4803775"/>
            <a:ext cx="3527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1600" b="1" dirty="0" err="1">
                <a:solidFill>
                  <a:srgbClr val="000000"/>
                </a:solidFill>
                <a:latin typeface="Times New Roman" pitchFamily="18" charset="0"/>
                <a:cs typeface="Times New Roman" pitchFamily="18" charset="0"/>
              </a:rPr>
              <a:t>Відносна</a:t>
            </a:r>
            <a:r>
              <a:rPr lang="ru-RU" altLang="ru-RU" sz="1600" b="1" dirty="0">
                <a:solidFill>
                  <a:srgbClr val="000000"/>
                </a:solidFill>
                <a:latin typeface="Times New Roman" pitchFamily="18" charset="0"/>
                <a:cs typeface="Times New Roman" pitchFamily="18" charset="0"/>
              </a:rPr>
              <a:t> </a:t>
            </a:r>
            <a:r>
              <a:rPr lang="ru-RU" altLang="ru-RU" sz="1600" b="1" dirty="0" err="1">
                <a:solidFill>
                  <a:srgbClr val="000000"/>
                </a:solidFill>
                <a:latin typeface="Times New Roman" pitchFamily="18" charset="0"/>
                <a:cs typeface="Times New Roman" pitchFamily="18" charset="0"/>
              </a:rPr>
              <a:t>кількість</a:t>
            </a:r>
            <a:r>
              <a:rPr lang="ru-RU" altLang="ru-RU" sz="1600" b="1" dirty="0">
                <a:solidFill>
                  <a:srgbClr val="000000"/>
                </a:solidFill>
                <a:latin typeface="Times New Roman" pitchFamily="18" charset="0"/>
                <a:cs typeface="Times New Roman" pitchFamily="18" charset="0"/>
              </a:rPr>
              <a:t> </a:t>
            </a:r>
            <a:r>
              <a:rPr lang="ru-RU" altLang="ru-RU" sz="1600" b="1" dirty="0" err="1">
                <a:solidFill>
                  <a:srgbClr val="000000"/>
                </a:solidFill>
                <a:latin typeface="Times New Roman" pitchFamily="18" charset="0"/>
                <a:cs typeface="Times New Roman" pitchFamily="18" charset="0"/>
              </a:rPr>
              <a:t>істотних</a:t>
            </a:r>
            <a:r>
              <a:rPr lang="ru-RU" altLang="ru-RU" sz="1600" b="1" dirty="0">
                <a:solidFill>
                  <a:srgbClr val="000000"/>
                </a:solidFill>
                <a:latin typeface="Times New Roman" pitchFamily="18" charset="0"/>
                <a:cs typeface="Times New Roman" pitchFamily="18" charset="0"/>
              </a:rPr>
              <a:t> та </a:t>
            </a:r>
            <a:r>
              <a:rPr lang="ru-RU" altLang="ru-RU" sz="1600" b="1" dirty="0" err="1">
                <a:solidFill>
                  <a:srgbClr val="000000"/>
                </a:solidFill>
                <a:latin typeface="Times New Roman" pitchFamily="18" charset="0"/>
                <a:cs typeface="Times New Roman" pitchFamily="18" charset="0"/>
              </a:rPr>
              <a:t>небезпечних</a:t>
            </a:r>
            <a:r>
              <a:rPr lang="ru-RU" altLang="ru-RU" sz="1600" b="1" dirty="0">
                <a:solidFill>
                  <a:srgbClr val="000000"/>
                </a:solidFill>
                <a:latin typeface="Times New Roman" pitchFamily="18" charset="0"/>
                <a:cs typeface="Times New Roman" pitchFamily="18" charset="0"/>
              </a:rPr>
              <a:t> невідповідностей технічного стану </a:t>
            </a:r>
            <a:r>
              <a:rPr lang="ru-RU" altLang="ru-RU" sz="1600" b="1" dirty="0" err="1">
                <a:solidFill>
                  <a:srgbClr val="000000"/>
                </a:solidFill>
                <a:latin typeface="Times New Roman" pitchFamily="18" charset="0"/>
                <a:cs typeface="Times New Roman" pitchFamily="18" charset="0"/>
              </a:rPr>
              <a:t>перевірених</a:t>
            </a:r>
            <a:r>
              <a:rPr lang="ru-RU" altLang="ru-RU" sz="1600" b="1" dirty="0">
                <a:solidFill>
                  <a:srgbClr val="000000"/>
                </a:solidFill>
                <a:latin typeface="Times New Roman" pitchFamily="18" charset="0"/>
                <a:cs typeface="Times New Roman" pitchFamily="18" charset="0"/>
              </a:rPr>
              <a:t> КТЗ</a:t>
            </a:r>
          </a:p>
        </p:txBody>
      </p:sp>
      <p:pic>
        <p:nvPicPr>
          <p:cNvPr id="445446" name="Picture 7" descr="Рисунок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188913"/>
            <a:ext cx="590073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5447" name="Object 8"/>
          <p:cNvGraphicFramePr>
            <a:graphicFrameLocks noChangeAspect="1"/>
          </p:cNvGraphicFramePr>
          <p:nvPr/>
        </p:nvGraphicFramePr>
        <p:xfrm>
          <a:off x="3924300" y="3789363"/>
          <a:ext cx="5040313" cy="2278062"/>
        </p:xfrm>
        <a:graphic>
          <a:graphicData uri="http://schemas.openxmlformats.org/presentationml/2006/ole">
            <mc:AlternateContent xmlns:mc="http://schemas.openxmlformats.org/markup-compatibility/2006">
              <mc:Choice xmlns:v="urn:schemas-microsoft-com:vml" Requires="v">
                <p:oleObj spid="_x0000_s1067" name="Диаграмма" r:id="rId5" imgW="7277046" imgH="5048349" progId="Excel.Chart.8">
                  <p:embed/>
                </p:oleObj>
              </mc:Choice>
              <mc:Fallback>
                <p:oleObj name="Диаграмма" r:id="rId5" imgW="7277046" imgH="5048349"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3789363"/>
                        <a:ext cx="5040313"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45448" name="Picture 10" descr="Результат пошуку зображень за запитом &quot;дп державтотрансндіпроект зображення&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729052"/>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87426" name="Picture 2" descr="\\FILE-SERVER\dpt_112\0Входящие\01VMerzhievskiy\Фото книги\2014-12-16 09.12.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75" y="260648"/>
            <a:ext cx="4357787" cy="5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5" name="Номер слайда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75EDA97-440F-47F9-809F-16D62C4824DE}" type="slidenum">
              <a:rPr lang="ru-RU" altLang="uk-UA" sz="3200" b="1"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defRPr/>
              </a:pPr>
              <a:t>31</a:t>
            </a:fld>
            <a:endParaRPr lang="ru-RU" altLang="uk-UA" sz="3200" b="1" dirty="0" smtClean="0">
              <a:solidFill>
                <a:srgbClr val="000000"/>
              </a:solidFill>
              <a:latin typeface="Times New Roman" panose="02020603050405020304" pitchFamily="18" charset="0"/>
              <a:cs typeface="Times New Roman" panose="02020603050405020304" pitchFamily="18" charset="0"/>
            </a:endParaRPr>
          </a:p>
        </p:txBody>
      </p:sp>
      <p:pic>
        <p:nvPicPr>
          <p:cNvPr id="487428" name="Picture 10" descr="Результат пошуку зображень за запитом &quot;дп державтотрансндіпроект зображення&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36096" y="548680"/>
            <a:ext cx="3456384" cy="923330"/>
          </a:xfrm>
          <a:prstGeom prst="rect">
            <a:avLst/>
          </a:prstGeom>
          <a:noFill/>
        </p:spPr>
        <p:txBody>
          <a:bodyPr wrap="square" rtlCol="0">
            <a:spAutoFit/>
          </a:bodyPr>
          <a:lstStyle/>
          <a:p>
            <a:pPr algn="ctr"/>
            <a:r>
              <a:rPr lang="uk-UA" sz="5400" b="1" dirty="0" smtClean="0">
                <a:solidFill>
                  <a:srgbClr val="FF0000"/>
                </a:solidFill>
                <a:latin typeface="Times New Roman" panose="02020603050405020304" pitchFamily="18" charset="0"/>
                <a:cs typeface="Times New Roman" panose="02020603050405020304" pitchFamily="18" charset="0"/>
              </a:rPr>
              <a:t>Довідник</a:t>
            </a:r>
            <a:endParaRPr lang="uk-UA"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482933"/>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50">
            <a:alpha val="83000"/>
          </a:srgbClr>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663F0C3-4608-4908-92DD-006B1B43F315}" type="slidenum">
              <a:rPr lang="ru-RU" smtClean="0"/>
              <a:pPr>
                <a:defRPr/>
              </a:pPr>
              <a:t>32</a:t>
            </a:fld>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92" y="44624"/>
            <a:ext cx="8736971"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12360" y="5733256"/>
            <a:ext cx="864096" cy="584775"/>
          </a:xfrm>
          <a:prstGeom prst="rect">
            <a:avLst/>
          </a:prstGeom>
          <a:solidFill>
            <a:schemeClr val="bg1"/>
          </a:solidFill>
        </p:spPr>
        <p:txBody>
          <a:bodyPr wrap="square" rtlCol="0">
            <a:spAutoFit/>
          </a:bodyPr>
          <a:lstStyle/>
          <a:p>
            <a:r>
              <a:rPr lang="uk-UA" sz="3200" b="1" dirty="0" smtClean="0">
                <a:latin typeface="Times New Roman" panose="02020603050405020304" pitchFamily="18" charset="0"/>
                <a:cs typeface="Times New Roman" panose="02020603050405020304" pitchFamily="18" charset="0"/>
              </a:rPr>
              <a:t>32</a:t>
            </a:r>
            <a:endParaRPr lang="uk-UA"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470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0663F0C3-4608-4908-92DD-006B1B43F315}" type="slidenum">
              <a:rPr lang="ru-RU" sz="3200" b="1" smtClean="0">
                <a:latin typeface="Times New Roman" panose="02020603050405020304" pitchFamily="18" charset="0"/>
                <a:cs typeface="Times New Roman" panose="02020603050405020304" pitchFamily="18" charset="0"/>
              </a:rPr>
              <a:pPr>
                <a:defRPr/>
              </a:pPr>
              <a:t>33</a:t>
            </a:fld>
            <a:endParaRPr lang="ru-RU"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7836" y="1556792"/>
            <a:ext cx="8064896" cy="2554545"/>
          </a:xfrm>
          <a:prstGeom prst="rect">
            <a:avLst/>
          </a:prstGeom>
          <a:noFill/>
        </p:spPr>
        <p:txBody>
          <a:bodyPr wrap="square" rtlCol="0">
            <a:spAutoFit/>
          </a:bodyPr>
          <a:lstStyle/>
          <a:p>
            <a:pPr algn="ctr"/>
            <a:r>
              <a:rPr lang="uk-UA" sz="8000" b="1" dirty="0" smtClean="0">
                <a:solidFill>
                  <a:srgbClr val="FF0000"/>
                </a:solidFill>
                <a:latin typeface="Times New Roman" panose="02020603050405020304" pitchFamily="18" charset="0"/>
                <a:cs typeface="Times New Roman" panose="02020603050405020304" pitchFamily="18" charset="0"/>
              </a:rPr>
              <a:t>Дякую за увагу!</a:t>
            </a:r>
          </a:p>
          <a:p>
            <a:pPr algn="ctr"/>
            <a:r>
              <a:rPr lang="uk-UA" sz="8000" b="1" dirty="0" smtClean="0">
                <a:solidFill>
                  <a:srgbClr val="FF0000"/>
                </a:solidFill>
                <a:latin typeface="Times New Roman" panose="02020603050405020304" pitchFamily="18" charset="0"/>
                <a:cs typeface="Times New Roman" panose="02020603050405020304" pitchFamily="18" charset="0"/>
              </a:rPr>
              <a:t>Успіхів у роботі!</a:t>
            </a:r>
            <a:endParaRPr lang="uk-UA" sz="8000" b="1" dirty="0">
              <a:solidFill>
                <a:srgbClr val="FF0000"/>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733256"/>
            <a:ext cx="9937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77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900868"/>
            <a:ext cx="10001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Группа 13"/>
          <p:cNvGrpSpPr/>
          <p:nvPr/>
        </p:nvGrpSpPr>
        <p:grpSpPr>
          <a:xfrm>
            <a:off x="251520" y="116632"/>
            <a:ext cx="8496944" cy="6360300"/>
            <a:chOff x="251520" y="116632"/>
            <a:chExt cx="8496944" cy="6360300"/>
          </a:xfrm>
        </p:grpSpPr>
        <p:sp>
          <p:nvSpPr>
            <p:cNvPr id="8" name="Прямоугольник 7"/>
            <p:cNvSpPr/>
            <p:nvPr/>
          </p:nvSpPr>
          <p:spPr>
            <a:xfrm>
              <a:off x="4247964" y="908720"/>
              <a:ext cx="4248471" cy="31405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bg1"/>
                  </a:solidFill>
                  <a:latin typeface="Times New Roman" panose="02020603050405020304" pitchFamily="18" charset="0"/>
                  <a:cs typeface="Times New Roman" panose="02020603050405020304" pitchFamily="18" charset="0"/>
                </a:rPr>
                <a:t>«ПЕРЕВЕЗЕННЯ ОСІБ З ФІЗИЧНИМИ ВАДАМИ», </a:t>
              </a:r>
            </a:p>
            <a:p>
              <a:pPr algn="ctr"/>
              <a:r>
                <a:rPr lang="uk-UA" sz="2400" b="1" dirty="0" smtClean="0">
                  <a:solidFill>
                    <a:schemeClr val="bg1"/>
                  </a:solidFill>
                  <a:latin typeface="Times New Roman" panose="02020603050405020304" pitchFamily="18" charset="0"/>
                  <a:cs typeface="Times New Roman" panose="02020603050405020304" pitchFamily="18" charset="0"/>
                </a:rPr>
                <a:t>«ШКІЛЬНИЙ АВТОБУС»</a:t>
              </a:r>
            </a:p>
            <a:p>
              <a:pPr algn="ctr"/>
              <a:r>
                <a:rPr lang="uk-UA" sz="2400" b="1" dirty="0" smtClean="0">
                  <a:solidFill>
                    <a:schemeClr val="bg1"/>
                  </a:solidFill>
                  <a:latin typeface="Times New Roman" panose="02020603050405020304" pitchFamily="18" charset="0"/>
                  <a:cs typeface="Times New Roman" panose="02020603050405020304" pitchFamily="18" charset="0"/>
                </a:rPr>
                <a:t>ЗУ </a:t>
              </a:r>
              <a:r>
                <a:rPr lang="uk-UA" sz="2400" b="1" dirty="0">
                  <a:solidFill>
                    <a:schemeClr val="bg1"/>
                  </a:solidFill>
                  <a:latin typeface="Times New Roman" panose="02020603050405020304" pitchFamily="18" charset="0"/>
                  <a:cs typeface="Times New Roman" panose="02020603050405020304" pitchFamily="18" charset="0"/>
                </a:rPr>
                <a:t>«Про АТ» (ст. 1, 35, 39</a:t>
              </a:r>
              <a:r>
                <a:rPr lang="uk-UA" sz="2400" b="1" dirty="0" smtClean="0">
                  <a:solidFill>
                    <a:schemeClr val="bg1"/>
                  </a:solidFill>
                  <a:latin typeface="Times New Roman" panose="02020603050405020304" pitchFamily="18" charset="0"/>
                  <a:cs typeface="Times New Roman" panose="02020603050405020304" pitchFamily="18" charset="0"/>
                </a:rPr>
                <a:t>)</a:t>
              </a:r>
            </a:p>
            <a:p>
              <a:pPr algn="ctr"/>
              <a:r>
                <a:rPr lang="uk-UA" sz="2400" b="1" dirty="0" smtClean="0">
                  <a:solidFill>
                    <a:schemeClr val="bg1"/>
                  </a:solidFill>
                  <a:latin typeface="Times New Roman" panose="02020603050405020304" pitchFamily="18" charset="0"/>
                  <a:cs typeface="Times New Roman" panose="02020603050405020304" pitchFamily="18" charset="0"/>
                </a:rPr>
                <a:t>Правила пас. перевезень … </a:t>
              </a:r>
            </a:p>
            <a:p>
              <a:pPr algn="ctr"/>
              <a:r>
                <a:rPr lang="uk-UA" sz="2400" b="1" dirty="0">
                  <a:solidFill>
                    <a:srgbClr val="FFFF00"/>
                  </a:solidFill>
                  <a:latin typeface="Times New Roman" panose="02020603050405020304" pitchFamily="18" charset="0"/>
                  <a:cs typeface="Times New Roman" panose="02020603050405020304" pitchFamily="18" charset="0"/>
                </a:rPr>
                <a:t>Регулярні спеціальні </a:t>
              </a:r>
              <a:r>
                <a:rPr lang="uk-UA" sz="2400" b="1" dirty="0" smtClean="0">
                  <a:solidFill>
                    <a:srgbClr val="FFFF00"/>
                  </a:solidFill>
                  <a:latin typeface="Times New Roman" panose="02020603050405020304" pitchFamily="18" charset="0"/>
                  <a:cs typeface="Times New Roman" panose="02020603050405020304" pitchFamily="18" charset="0"/>
                </a:rPr>
                <a:t>перевезення</a:t>
              </a:r>
            </a:p>
            <a:p>
              <a:pPr algn="ctr"/>
              <a:r>
                <a:rPr lang="uk-UA" sz="2400" b="1" dirty="0" smtClean="0">
                  <a:latin typeface="Times New Roman" panose="02020603050405020304" pitchFamily="18" charset="0"/>
                  <a:cs typeface="Times New Roman" panose="02020603050405020304" pitchFamily="18" charset="0"/>
                </a:rPr>
                <a:t>(</a:t>
              </a:r>
              <a:r>
                <a:rPr lang="uk-UA" sz="2400" b="1" dirty="0" err="1" smtClean="0">
                  <a:latin typeface="Times New Roman" panose="02020603050405020304" pitchFamily="18" charset="0"/>
                  <a:cs typeface="Times New Roman" panose="02020603050405020304" pitchFamily="18" charset="0"/>
                </a:rPr>
                <a:t>пп</a:t>
              </a:r>
              <a:r>
                <a:rPr lang="uk-UA" sz="2400" b="1" dirty="0" smtClean="0">
                  <a:latin typeface="Times New Roman" panose="02020603050405020304" pitchFamily="18" charset="0"/>
                  <a:cs typeface="Times New Roman" panose="02020603050405020304" pitchFamily="18" charset="0"/>
                </a:rPr>
                <a:t>. 45-50, 63-74)</a:t>
              </a:r>
              <a:endParaRPr lang="uk-UA" sz="2400"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83568" y="1782108"/>
              <a:ext cx="2160240" cy="1121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extBox 1"/>
            <p:cNvSpPr txBox="1"/>
            <p:nvPr/>
          </p:nvSpPr>
          <p:spPr>
            <a:xfrm>
              <a:off x="713248" y="116632"/>
              <a:ext cx="7985519" cy="523220"/>
            </a:xfrm>
            <a:prstGeom prst="rect">
              <a:avLst/>
            </a:prstGeom>
            <a:noFill/>
          </p:spPr>
          <p:txBody>
            <a:bodyPr wrap="none" rtlCol="0">
              <a:spAutoFit/>
            </a:bodyPr>
            <a:lstStyle/>
            <a:p>
              <a:r>
                <a:rPr lang="uk-UA" sz="2800" b="1" dirty="0" smtClean="0">
                  <a:latin typeface="Times New Roman" panose="02020603050405020304" pitchFamily="18" charset="0"/>
                  <a:cs typeface="Times New Roman" panose="02020603050405020304" pitchFamily="18" charset="0"/>
                </a:rPr>
                <a:t>Інше законодавство, що впливає на норми ОТК</a:t>
              </a:r>
              <a:endParaRPr lang="uk-UA"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09582" y="1950000"/>
              <a:ext cx="1908212" cy="584775"/>
            </a:xfrm>
            <a:prstGeom prst="rect">
              <a:avLst/>
            </a:prstGeom>
            <a:noFill/>
          </p:spPr>
          <p:txBody>
            <a:bodyPr wrap="square" rtlCol="0">
              <a:spAutoFit/>
            </a:bodyPr>
            <a:lstStyle/>
            <a:p>
              <a:pPr algn="ctr"/>
              <a:r>
                <a:rPr lang="uk-UA" sz="3200" b="1" dirty="0" smtClean="0">
                  <a:solidFill>
                    <a:schemeClr val="bg1"/>
                  </a:solidFill>
                  <a:latin typeface="Times New Roman" panose="02020603050405020304" pitchFamily="18" charset="0"/>
                  <a:cs typeface="Times New Roman" panose="02020603050405020304" pitchFamily="18" charset="0"/>
                </a:rPr>
                <a:t>ДОПНВ</a:t>
              </a:r>
              <a:endParaRPr lang="uk-UA" sz="3200"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771704" y="2572050"/>
              <a:ext cx="216024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3419872" y="3473878"/>
              <a:ext cx="1656184" cy="78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chemeClr val="bg1"/>
                  </a:solidFill>
                  <a:latin typeface="Times New Roman" panose="02020603050405020304" pitchFamily="18" charset="0"/>
                  <a:cs typeface="Times New Roman" panose="02020603050405020304" pitchFamily="18" charset="0"/>
                </a:rPr>
                <a:t>УПШ</a:t>
              </a:r>
              <a:endParaRPr lang="uk-UA" sz="32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072455" y="2893695"/>
              <a:ext cx="1584176" cy="584775"/>
            </a:xfrm>
            <a:prstGeom prst="rect">
              <a:avLst/>
            </a:prstGeom>
            <a:noFill/>
          </p:spPr>
          <p:txBody>
            <a:bodyPr wrap="square" rtlCol="0">
              <a:spAutoFit/>
            </a:bodyPr>
            <a:lstStyle/>
            <a:p>
              <a:pPr algn="ctr"/>
              <a:r>
                <a:rPr lang="uk-UA" sz="3200" b="1" dirty="0" smtClean="0">
                  <a:solidFill>
                    <a:schemeClr val="bg1"/>
                  </a:solidFill>
                  <a:latin typeface="Times New Roman" panose="02020603050405020304" pitchFamily="18" charset="0"/>
                  <a:cs typeface="Times New Roman" panose="02020603050405020304" pitchFamily="18" charset="0"/>
                </a:rPr>
                <a:t>ЄУТР</a:t>
              </a:r>
              <a:endParaRPr lang="uk-UA" sz="3200" b="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1520" y="3781024"/>
              <a:ext cx="2466274" cy="10801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chemeClr val="bg1"/>
                  </a:solidFill>
                  <a:latin typeface="Times New Roman" panose="02020603050405020304" pitchFamily="18" charset="0"/>
                  <a:cs typeface="Times New Roman" panose="02020603050405020304" pitchFamily="18" charset="0"/>
                </a:rPr>
                <a:t>КТЗ </a:t>
              </a:r>
              <a:r>
                <a:rPr lang="uk-UA" sz="3200" b="1" dirty="0">
                  <a:solidFill>
                    <a:schemeClr val="bg1"/>
                  </a:solidFill>
                  <a:latin typeface="Times New Roman" panose="02020603050405020304" pitchFamily="18" charset="0"/>
                  <a:cs typeface="Times New Roman" panose="02020603050405020304" pitchFamily="18" charset="0"/>
                </a:rPr>
                <a:t>З ГБО</a:t>
              </a:r>
            </a:p>
          </p:txBody>
        </p:sp>
        <p:sp>
          <p:nvSpPr>
            <p:cNvPr id="12" name="Прямоугольник 11"/>
            <p:cNvSpPr/>
            <p:nvPr/>
          </p:nvSpPr>
          <p:spPr>
            <a:xfrm>
              <a:off x="4932040" y="4212500"/>
              <a:ext cx="3816424" cy="1800200"/>
            </a:xfrm>
            <a:prstGeom prst="rect">
              <a:avLst/>
            </a:prstGeom>
            <a:solidFill>
              <a:schemeClr val="accent6">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atin typeface="Times New Roman" panose="02020603050405020304" pitchFamily="18" charset="0"/>
                  <a:cs typeface="Times New Roman" panose="02020603050405020304" pitchFamily="18" charset="0"/>
                </a:rPr>
                <a:t>ВЕЛ. ГАБАРИТНІ</a:t>
              </a:r>
            </a:p>
            <a:p>
              <a:pPr algn="ctr"/>
              <a:r>
                <a:rPr lang="uk-UA" sz="3200" b="1" dirty="0" smtClean="0">
                  <a:latin typeface="Times New Roman" panose="02020603050405020304" pitchFamily="18" charset="0"/>
                  <a:cs typeface="Times New Roman" panose="02020603050405020304" pitchFamily="18" charset="0"/>
                </a:rPr>
                <a:t>ВЕЛ. ВАГОВІ КТЗ</a:t>
              </a:r>
              <a:endParaRPr lang="uk-UA" sz="3200"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67544" y="692696"/>
              <a:ext cx="3464400" cy="10081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Соглашение </a:t>
              </a:r>
              <a:br>
                <a:rPr lang="ru-RU" sz="2000" b="1" dirty="0"/>
              </a:br>
              <a:r>
                <a:rPr lang="ru-RU" sz="2000" b="1" dirty="0"/>
                <a:t>о введении глобальных </a:t>
              </a:r>
              <a:r>
                <a:rPr lang="ru-RU" sz="2000" b="1" dirty="0" err="1" smtClean="0"/>
                <a:t>техн</a:t>
              </a:r>
              <a:r>
                <a:rPr lang="ru-RU" sz="2000" b="1" dirty="0" smtClean="0"/>
                <a:t>. правил для КТС …</a:t>
              </a:r>
              <a:endParaRPr lang="uk-UA" sz="2000" dirty="0"/>
            </a:p>
          </p:txBody>
        </p:sp>
        <p:sp>
          <p:nvSpPr>
            <p:cNvPr id="10" name="Прямоугольник 9"/>
            <p:cNvSpPr/>
            <p:nvPr/>
          </p:nvSpPr>
          <p:spPr>
            <a:xfrm>
              <a:off x="3108992" y="4321084"/>
              <a:ext cx="1944216" cy="900100"/>
            </a:xfrm>
            <a:prstGeom prst="rect">
              <a:avLst/>
            </a:prstGeom>
            <a:solidFill>
              <a:schemeClr val="accent6">
                <a:lumMod val="50000"/>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bg1"/>
                  </a:solidFill>
                  <a:latin typeface="Times New Roman" panose="02020603050405020304" pitchFamily="18" charset="0"/>
                  <a:cs typeface="Times New Roman" panose="02020603050405020304" pitchFamily="18" charset="0"/>
                </a:rPr>
                <a:t>ТАКСІ</a:t>
              </a:r>
            </a:p>
          </p:txBody>
        </p:sp>
        <p:sp>
          <p:nvSpPr>
            <p:cNvPr id="11" name="Прямоугольник 10"/>
            <p:cNvSpPr/>
            <p:nvPr/>
          </p:nvSpPr>
          <p:spPr>
            <a:xfrm>
              <a:off x="1953463" y="5324804"/>
              <a:ext cx="3096345" cy="1152128"/>
            </a:xfrm>
            <a:prstGeom prst="rect">
              <a:avLst/>
            </a:prstGeom>
            <a:solidFill>
              <a:schemeClr val="accent6">
                <a:lumMod val="75000"/>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chemeClr val="bg1"/>
                  </a:solidFill>
                  <a:latin typeface="Times New Roman" panose="02020603050405020304" pitchFamily="18" charset="0"/>
                  <a:cs typeface="Times New Roman" panose="02020603050405020304" pitchFamily="18" charset="0"/>
                </a:rPr>
                <a:t>САНІТАРНИЙ ТРАНСПОРТ</a:t>
              </a:r>
              <a:endParaRPr lang="uk-UA" sz="3200" b="1" dirty="0">
                <a:solidFill>
                  <a:schemeClr val="bg1"/>
                </a:solidFill>
                <a:latin typeface="Times New Roman" panose="02020603050405020304" pitchFamily="18" charset="0"/>
                <a:cs typeface="Times New Roman" panose="02020603050405020304" pitchFamily="18" charset="0"/>
              </a:endParaRPr>
            </a:p>
          </p:txBody>
        </p:sp>
      </p:grpSp>
      <p:sp>
        <p:nvSpPr>
          <p:cNvPr id="16" name="Номер слайда 15"/>
          <p:cNvSpPr>
            <a:spLocks noGrp="1"/>
          </p:cNvSpPr>
          <p:nvPr>
            <p:ph type="sldNum" sz="quarter" idx="12"/>
          </p:nvPr>
        </p:nvSpPr>
        <p:spPr/>
        <p:txBody>
          <a:bodyPr/>
          <a:lstStyle/>
          <a:p>
            <a:fld id="{B19B0651-EE4F-4900-A07F-96A6BFA9D0F0}" type="slidenum">
              <a:rPr lang="ru-RU" sz="3200" b="1" smtClean="0">
                <a:solidFill>
                  <a:schemeClr val="tx1"/>
                </a:solidFill>
                <a:latin typeface="Times New Roman" panose="02020603050405020304" pitchFamily="18" charset="0"/>
                <a:cs typeface="Times New Roman" panose="02020603050405020304" pitchFamily="18" charset="0"/>
              </a:rPr>
              <a:pPr/>
              <a:t>4</a:t>
            </a:fld>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401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50000"/>
          </a:schemeClr>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z="3200" b="1" smtClean="0">
                <a:solidFill>
                  <a:schemeClr val="tx1"/>
                </a:solidFill>
                <a:latin typeface="Times New Roman" panose="02020603050405020304" pitchFamily="18" charset="0"/>
                <a:cs typeface="Times New Roman" panose="02020603050405020304" pitchFamily="18" charset="0"/>
              </a:rPr>
              <a:pPr/>
              <a:t>5</a:t>
            </a:fld>
            <a:endParaRPr lang="ru-RU" sz="3200" b="1" dirty="0">
              <a:solidFill>
                <a:schemeClr val="tx1"/>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323528" y="131148"/>
            <a:ext cx="8424936" cy="6335291"/>
            <a:chOff x="323528" y="131148"/>
            <a:chExt cx="8424936" cy="6335291"/>
          </a:xfrm>
        </p:grpSpPr>
        <p:sp>
          <p:nvSpPr>
            <p:cNvPr id="4" name="TextBox 3"/>
            <p:cNvSpPr txBox="1"/>
            <p:nvPr/>
          </p:nvSpPr>
          <p:spPr>
            <a:xfrm>
              <a:off x="755576" y="131148"/>
              <a:ext cx="7731219" cy="1077218"/>
            </a:xfrm>
            <a:prstGeom prst="rect">
              <a:avLst/>
            </a:prstGeom>
            <a:noFill/>
          </p:spPr>
          <p:txBody>
            <a:bodyPr wrap="none" rtlCol="0">
              <a:spAutoFit/>
            </a:bodyPr>
            <a:lstStyle/>
            <a:p>
              <a:pPr algn="ctr"/>
              <a:r>
                <a:rPr lang="uk-UA" sz="3200" b="1" dirty="0" smtClean="0">
                  <a:latin typeface="Times New Roman"/>
                  <a:ea typeface="Calibri"/>
                </a:rPr>
                <a:t>Порядок проведення ОТК</a:t>
              </a:r>
            </a:p>
            <a:p>
              <a:pPr algn="ctr"/>
              <a:r>
                <a:rPr lang="uk-UA" sz="3200" b="1" dirty="0" smtClean="0">
                  <a:latin typeface="Times New Roman"/>
                  <a:ea typeface="Calibri"/>
                </a:rPr>
                <a:t>та обсяги </a:t>
              </a:r>
              <a:r>
                <a:rPr lang="uk-UA" sz="3200" b="1" dirty="0">
                  <a:latin typeface="Times New Roman"/>
                  <a:ea typeface="Calibri"/>
                </a:rPr>
                <a:t>перевірки технічного </a:t>
              </a:r>
              <a:r>
                <a:rPr lang="uk-UA" sz="3200" b="1" dirty="0" smtClean="0">
                  <a:latin typeface="Times New Roman"/>
                  <a:ea typeface="Calibri"/>
                </a:rPr>
                <a:t>стану ТЗ</a:t>
              </a:r>
              <a:endParaRPr lang="uk-UA" sz="3200" i="1" dirty="0"/>
            </a:p>
          </p:txBody>
        </p:sp>
        <p:sp>
          <p:nvSpPr>
            <p:cNvPr id="2" name="TextBox 1"/>
            <p:cNvSpPr txBox="1"/>
            <p:nvPr/>
          </p:nvSpPr>
          <p:spPr>
            <a:xfrm>
              <a:off x="323528" y="1388126"/>
              <a:ext cx="8424936" cy="5078313"/>
            </a:xfrm>
            <a:prstGeom prst="rect">
              <a:avLst/>
            </a:prstGeom>
            <a:noFill/>
          </p:spPr>
          <p:txBody>
            <a:bodyPr wrap="square" rtlCol="0">
              <a:spAutoFit/>
            </a:bodyPr>
            <a:lstStyle/>
            <a:p>
              <a:r>
                <a:rPr lang="uk-UA" b="1" dirty="0" smtClean="0">
                  <a:solidFill>
                    <a:srgbClr val="FF0000"/>
                  </a:solidFill>
                  <a:latin typeface="Times New Roman" panose="02020603050405020304" pitchFamily="18" charset="0"/>
                  <a:cs typeface="Times New Roman" panose="02020603050405020304" pitchFamily="18" charset="0"/>
                </a:rPr>
                <a:t>ВИБРАНІ НОРМИ:</a:t>
              </a:r>
            </a:p>
            <a:p>
              <a:r>
                <a:rPr lang="uk-UA" b="1" dirty="0" smtClean="0">
                  <a:solidFill>
                    <a:srgbClr val="FF0000"/>
                  </a:solidFill>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 Головний розробник (див. сайти МВС та МІУ);</a:t>
              </a:r>
            </a:p>
            <a:p>
              <a:r>
                <a:rPr lang="uk-UA" b="1" dirty="0">
                  <a:solidFill>
                    <a:srgbClr val="FF0000"/>
                  </a:solidFill>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- 1 </a:t>
              </a:r>
              <a:r>
                <a:rPr lang="uk-UA" b="1" dirty="0">
                  <a:latin typeface="Times New Roman" panose="02020603050405020304" pitchFamily="18" charset="0"/>
                  <a:cs typeface="Times New Roman" panose="02020603050405020304" pitchFamily="18" charset="0"/>
                </a:rPr>
                <a:t>(1, </a:t>
              </a:r>
              <a:r>
                <a:rPr lang="uk-UA" b="1" dirty="0" smtClean="0">
                  <a:latin typeface="Times New Roman" panose="02020603050405020304" pitchFamily="18" charset="0"/>
                  <a:cs typeface="Times New Roman" panose="02020603050405020304" pitchFamily="18" charset="0"/>
                </a:rPr>
                <a:t>2), 15 </a:t>
              </a:r>
              <a:r>
                <a:rPr lang="uk-UA" b="1" dirty="0">
                  <a:solidFill>
                    <a:prstClr val="black"/>
                  </a:solidFill>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використання КТЗ «з метою отримання прибутку»;</a:t>
              </a:r>
            </a:p>
            <a:p>
              <a:r>
                <a:rPr lang="uk-UA" b="1" dirty="0">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- 2(4) </a:t>
              </a:r>
              <a:r>
                <a:rPr lang="uk-UA" b="1" dirty="0" smtClean="0">
                  <a:solidFill>
                    <a:prstClr val="black"/>
                  </a:solidFill>
                  <a:latin typeface="Times New Roman" panose="02020603050405020304" pitchFamily="18" charset="0"/>
                  <a:cs typeface="Times New Roman" panose="02020603050405020304" pitchFamily="18" charset="0"/>
                </a:rPr>
                <a:t>–</a:t>
              </a:r>
              <a:r>
                <a:rPr lang="uk-UA" b="1" dirty="0" smtClean="0">
                  <a:latin typeface="Times New Roman" panose="02020603050405020304" pitchFamily="18" charset="0"/>
                  <a:cs typeface="Times New Roman" panose="02020603050405020304" pitchFamily="18" charset="0"/>
                </a:rPr>
                <a:t> ідентифікація: відповідність першій реєстрації, ІЗВ;</a:t>
              </a:r>
            </a:p>
            <a:p>
              <a:r>
                <a:rPr lang="uk-UA" b="1" dirty="0">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- 2(6) – код оцінки невідповідності;</a:t>
              </a:r>
            </a:p>
            <a:p>
              <a:r>
                <a:rPr lang="uk-UA" b="1" dirty="0">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- 2(11-2) – звірка </a:t>
              </a:r>
              <a:r>
                <a:rPr lang="uk-UA" b="1" dirty="0" err="1" smtClean="0">
                  <a:latin typeface="Times New Roman" panose="02020603050405020304" pitchFamily="18" charset="0"/>
                  <a:cs typeface="Times New Roman" panose="02020603050405020304" pitchFamily="18" charset="0"/>
                </a:rPr>
                <a:t>ідент</a:t>
              </a:r>
              <a:r>
                <a:rPr lang="uk-UA" b="1" dirty="0" smtClean="0">
                  <a:latin typeface="Times New Roman" panose="02020603050405020304" pitchFamily="18" charset="0"/>
                  <a:cs typeface="Times New Roman" panose="02020603050405020304" pitchFamily="18" charset="0"/>
                </a:rPr>
                <a:t>. №</a:t>
              </a:r>
              <a:r>
                <a:rPr lang="uk-UA" b="1" smtClean="0">
                  <a:latin typeface="Times New Roman" panose="02020603050405020304" pitchFamily="18" charset="0"/>
                  <a:cs typeface="Times New Roman" panose="02020603050405020304" pitchFamily="18" charset="0"/>
                </a:rPr>
                <a:t>, екологічний </a:t>
              </a:r>
              <a:r>
                <a:rPr lang="uk-UA" b="1" dirty="0" smtClean="0">
                  <a:latin typeface="Times New Roman" panose="02020603050405020304" pitchFamily="18" charset="0"/>
                  <a:cs typeface="Times New Roman" panose="02020603050405020304" pitchFamily="18" charset="0"/>
                </a:rPr>
                <a:t>рівень, номерний знак, комплектність;</a:t>
              </a:r>
            </a:p>
            <a:p>
              <a:r>
                <a:rPr lang="uk-UA" b="1" dirty="0">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- 2(14) – «спалини»;</a:t>
              </a:r>
            </a:p>
            <a:p>
              <a:r>
                <a:rPr lang="uk-UA" b="1" dirty="0">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- 3(абз.3) – «</a:t>
              </a:r>
              <a:r>
                <a:rPr lang="uk-UA" b="1" strike="sngStrike" dirty="0" smtClean="0">
                  <a:latin typeface="Times New Roman" panose="02020603050405020304" pitchFamily="18" charset="0"/>
                  <a:cs typeface="Times New Roman" panose="02020603050405020304" pitchFamily="18" charset="0"/>
                </a:rPr>
                <a:t>вантажопідйомність</a:t>
              </a:r>
              <a:r>
                <a:rPr lang="uk-UA" b="1" dirty="0" smtClean="0">
                  <a:latin typeface="Times New Roman" panose="02020603050405020304" pitchFamily="18" charset="0"/>
                  <a:cs typeface="Times New Roman" panose="02020603050405020304" pitchFamily="18" charset="0"/>
                </a:rPr>
                <a:t>»;</a:t>
              </a:r>
            </a:p>
            <a:p>
              <a:r>
                <a:rPr lang="uk-UA" b="1" dirty="0">
                  <a:latin typeface="Times New Roman" panose="02020603050405020304" pitchFamily="18" charset="0"/>
                  <a:cs typeface="Times New Roman" panose="02020603050405020304" pitchFamily="18" charset="0"/>
                </a:rPr>
                <a:t>	</a:t>
              </a:r>
              <a:r>
                <a:rPr lang="uk-UA" b="1" dirty="0">
                  <a:solidFill>
                    <a:prstClr val="black"/>
                  </a:solidFill>
                  <a:latin typeface="Times New Roman" panose="02020603050405020304" pitchFamily="18" charset="0"/>
                  <a:cs typeface="Times New Roman" panose="02020603050405020304" pitchFamily="18" charset="0"/>
                </a:rPr>
                <a:t> </a:t>
              </a:r>
              <a:r>
                <a:rPr lang="uk-UA" b="1" dirty="0" smtClean="0">
                  <a:solidFill>
                    <a:prstClr val="black"/>
                  </a:solidFill>
                  <a:latin typeface="Times New Roman" panose="02020603050405020304" pitchFamily="18" charset="0"/>
                  <a:cs typeface="Times New Roman" panose="02020603050405020304" pitchFamily="18" charset="0"/>
                </a:rPr>
                <a:t>- 3(абз.6) </a:t>
              </a:r>
              <a:r>
                <a:rPr lang="uk-UA" b="1" dirty="0">
                  <a:solidFill>
                    <a:prstClr val="black"/>
                  </a:solidFill>
                  <a:latin typeface="Times New Roman" panose="02020603050405020304" pitchFamily="18" charset="0"/>
                  <a:cs typeface="Times New Roman" panose="02020603050405020304" pitchFamily="18" charset="0"/>
                </a:rPr>
                <a:t>– </a:t>
              </a:r>
              <a:r>
                <a:rPr lang="uk-UA" b="1" dirty="0" smtClean="0">
                  <a:solidFill>
                    <a:prstClr val="black"/>
                  </a:solidFill>
                  <a:latin typeface="Times New Roman" panose="02020603050405020304" pitchFamily="18" charset="0"/>
                  <a:cs typeface="Times New Roman" panose="02020603050405020304" pitchFamily="18" charset="0"/>
                </a:rPr>
                <a:t>«бездоганна ділова репутація»;</a:t>
              </a:r>
            </a:p>
            <a:p>
              <a:r>
                <a:rPr lang="uk-UA" b="1" dirty="0">
                  <a:solidFill>
                    <a:prstClr val="black"/>
                  </a:solidFill>
                  <a:latin typeface="Times New Roman" panose="02020603050405020304" pitchFamily="18" charset="0"/>
                  <a:cs typeface="Times New Roman" panose="02020603050405020304" pitchFamily="18" charset="0"/>
                </a:rPr>
                <a:t>	</a:t>
              </a:r>
              <a:r>
                <a:rPr lang="uk-UA" b="1" dirty="0" smtClean="0">
                  <a:solidFill>
                    <a:prstClr val="black"/>
                  </a:solidFill>
                  <a:latin typeface="Times New Roman" panose="02020603050405020304" pitchFamily="18" charset="0"/>
                  <a:cs typeface="Times New Roman" panose="02020603050405020304" pitchFamily="18" charset="0"/>
                </a:rPr>
                <a:t>- 5(2) – «атестат акредитації»;</a:t>
              </a:r>
            </a:p>
            <a:p>
              <a:r>
                <a:rPr lang="uk-UA" b="1" dirty="0">
                  <a:solidFill>
                    <a:prstClr val="black"/>
                  </a:solidFill>
                  <a:latin typeface="Times New Roman" panose="02020603050405020304" pitchFamily="18" charset="0"/>
                  <a:cs typeface="Times New Roman" panose="02020603050405020304" pitchFamily="18" charset="0"/>
                </a:rPr>
                <a:t>	</a:t>
              </a:r>
              <a:r>
                <a:rPr lang="uk-UA" b="1" dirty="0" smtClean="0">
                  <a:solidFill>
                    <a:prstClr val="black"/>
                  </a:solidFill>
                  <a:latin typeface="Times New Roman" panose="02020603050405020304" pitchFamily="18" charset="0"/>
                  <a:cs typeface="Times New Roman" panose="02020603050405020304" pitchFamily="18" charset="0"/>
                </a:rPr>
                <a:t>-  6(абз.1) – «відповідність персоналу» - відповідальність СГ;</a:t>
              </a:r>
            </a:p>
            <a:p>
              <a:r>
                <a:rPr lang="uk-UA" b="1" dirty="0">
                  <a:solidFill>
                    <a:prstClr val="black"/>
                  </a:solidFill>
                  <a:latin typeface="Times New Roman" panose="02020603050405020304" pitchFamily="18" charset="0"/>
                  <a:cs typeface="Times New Roman" panose="02020603050405020304" pitchFamily="18" charset="0"/>
                </a:rPr>
                <a:t>	</a:t>
              </a:r>
              <a:r>
                <a:rPr lang="uk-UA" b="1" dirty="0" smtClean="0">
                  <a:solidFill>
                    <a:prstClr val="black"/>
                  </a:solidFill>
                  <a:latin typeface="Times New Roman" panose="02020603050405020304" pitchFamily="18" charset="0"/>
                  <a:cs typeface="Times New Roman" panose="02020603050405020304" pitchFamily="18" charset="0"/>
                </a:rPr>
                <a:t>-  </a:t>
              </a:r>
              <a:r>
                <a:rPr lang="uk-UA" b="1" dirty="0">
                  <a:solidFill>
                    <a:prstClr val="black"/>
                  </a:solidFill>
                  <a:latin typeface="Times New Roman" panose="02020603050405020304" pitchFamily="18" charset="0"/>
                  <a:cs typeface="Times New Roman" panose="02020603050405020304" pitchFamily="18" charset="0"/>
                </a:rPr>
                <a:t>6(абз.1) – </a:t>
              </a:r>
              <a:r>
                <a:rPr lang="uk-UA" b="1" dirty="0" smtClean="0">
                  <a:solidFill>
                    <a:prstClr val="black"/>
                  </a:solidFill>
                  <a:latin typeface="Times New Roman" panose="02020603050405020304" pitchFamily="18" charset="0"/>
                  <a:cs typeface="Times New Roman" panose="02020603050405020304" pitchFamily="18" charset="0"/>
                </a:rPr>
                <a:t> порядок уповноваження МІУ як декларативний від СГ;</a:t>
              </a:r>
            </a:p>
            <a:p>
              <a:r>
                <a:rPr lang="uk-UA" b="1" dirty="0">
                  <a:solidFill>
                    <a:prstClr val="black"/>
                  </a:solidFill>
                  <a:latin typeface="Times New Roman" panose="02020603050405020304" pitchFamily="18" charset="0"/>
                  <a:cs typeface="Times New Roman" panose="02020603050405020304" pitchFamily="18" charset="0"/>
                </a:rPr>
                <a:t>	</a:t>
              </a:r>
              <a:r>
                <a:rPr lang="uk-UA" b="1" dirty="0" smtClean="0">
                  <a:solidFill>
                    <a:prstClr val="black"/>
                  </a:solidFill>
                  <a:latin typeface="Times New Roman" panose="02020603050405020304" pitchFamily="18" charset="0"/>
                  <a:cs typeface="Times New Roman" panose="02020603050405020304" pitchFamily="18" charset="0"/>
                </a:rPr>
                <a:t>- 9(абз.9) – «видача 10 протоколів» з порушенням Порядку;</a:t>
              </a:r>
            </a:p>
            <a:p>
              <a:r>
                <a:rPr lang="uk-UA" b="1" dirty="0">
                  <a:solidFill>
                    <a:prstClr val="black"/>
                  </a:solidFill>
                  <a:latin typeface="Times New Roman" panose="02020603050405020304" pitchFamily="18" charset="0"/>
                  <a:cs typeface="Times New Roman" panose="02020603050405020304" pitchFamily="18" charset="0"/>
                </a:rPr>
                <a:t>	</a:t>
              </a:r>
              <a:r>
                <a:rPr lang="uk-UA" b="1" dirty="0" smtClean="0">
                  <a:solidFill>
                    <a:prstClr val="black"/>
                  </a:solidFill>
                  <a:latin typeface="Times New Roman" panose="02020603050405020304" pitchFamily="18" charset="0"/>
                  <a:cs typeface="Times New Roman" panose="02020603050405020304" pitchFamily="18" charset="0"/>
                </a:rPr>
                <a:t>-  16(абз.3) – фотофіксація на звороті протоколу;</a:t>
              </a:r>
            </a:p>
            <a:p>
              <a:r>
                <a:rPr lang="uk-UA" b="1" dirty="0">
                  <a:solidFill>
                    <a:prstClr val="black"/>
                  </a:solidFill>
                  <a:latin typeface="Times New Roman" panose="02020603050405020304" pitchFamily="18" charset="0"/>
                  <a:cs typeface="Times New Roman" panose="02020603050405020304" pitchFamily="18" charset="0"/>
                </a:rPr>
                <a:t>	</a:t>
              </a:r>
              <a:r>
                <a:rPr lang="uk-UA" b="1" dirty="0" smtClean="0">
                  <a:solidFill>
                    <a:prstClr val="black"/>
                  </a:solidFill>
                  <a:latin typeface="Times New Roman" panose="02020603050405020304" pitchFamily="18" charset="0"/>
                  <a:cs typeface="Times New Roman" panose="02020603050405020304" pitchFamily="18" charset="0"/>
                </a:rPr>
                <a:t>- 20 </a:t>
              </a:r>
              <a:r>
                <a:rPr lang="uk-UA" b="1" dirty="0">
                  <a:solidFill>
                    <a:prstClr val="black"/>
                  </a:solidFill>
                  <a:latin typeface="Times New Roman" panose="02020603050405020304" pitchFamily="18" charset="0"/>
                  <a:cs typeface="Times New Roman" panose="02020603050405020304" pitchFamily="18" charset="0"/>
                </a:rPr>
                <a:t>–</a:t>
              </a:r>
              <a:r>
                <a:rPr lang="uk-UA" b="1" dirty="0" smtClean="0">
                  <a:solidFill>
                    <a:prstClr val="black"/>
                  </a:solidFill>
                  <a:latin typeface="Times New Roman" panose="02020603050405020304" pitchFamily="18" charset="0"/>
                  <a:cs typeface="Times New Roman" panose="02020603050405020304" pitchFamily="18" charset="0"/>
                </a:rPr>
                <a:t> акт невідповідності видавати під розписку;</a:t>
              </a:r>
            </a:p>
            <a:p>
              <a:r>
                <a:rPr lang="uk-UA" b="1" dirty="0">
                  <a:solidFill>
                    <a:prstClr val="black"/>
                  </a:solidFill>
                  <a:latin typeface="Times New Roman" panose="02020603050405020304" pitchFamily="18" charset="0"/>
                  <a:cs typeface="Times New Roman" panose="02020603050405020304" pitchFamily="18" charset="0"/>
                </a:rPr>
                <a:t>	</a:t>
              </a:r>
              <a:r>
                <a:rPr lang="uk-UA" b="1" dirty="0" smtClean="0">
                  <a:solidFill>
                    <a:prstClr val="black"/>
                  </a:solidFill>
                  <a:latin typeface="Times New Roman" panose="02020603050405020304" pitchFamily="18" charset="0"/>
                  <a:cs typeface="Times New Roman" panose="02020603050405020304" pitchFamily="18" charset="0"/>
                </a:rPr>
                <a:t>- Протокол – «вантажність».</a:t>
              </a:r>
              <a:r>
                <a:rPr lang="uk-UA" b="1" dirty="0">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 </a:t>
              </a:r>
            </a:p>
            <a:p>
              <a:r>
                <a:rPr lang="uk-UA" b="1" dirty="0">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	</a:t>
              </a:r>
              <a:endParaRPr lang="uk-UA"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1553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9000">
              <a:srgbClr val="FEE7F2"/>
            </a:gs>
            <a:gs pos="36000">
              <a:srgbClr val="FAC77D"/>
            </a:gs>
            <a:gs pos="56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z="3200" b="1" smtClean="0">
                <a:solidFill>
                  <a:schemeClr val="tx1"/>
                </a:solidFill>
                <a:latin typeface="Times New Roman" panose="02020603050405020304" pitchFamily="18" charset="0"/>
                <a:cs typeface="Times New Roman" panose="02020603050405020304" pitchFamily="18" charset="0"/>
              </a:rPr>
              <a:pPr/>
              <a:t>6</a:t>
            </a:fld>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2" y="184284"/>
            <a:ext cx="7960513" cy="584775"/>
          </a:xfrm>
          <a:prstGeom prst="rect">
            <a:avLst/>
          </a:prstGeom>
          <a:noFill/>
        </p:spPr>
        <p:txBody>
          <a:bodyPr wrap="none" rtlCol="0">
            <a:spAutoFit/>
          </a:bodyPr>
          <a:lstStyle/>
          <a:p>
            <a:r>
              <a:rPr lang="uk-UA" sz="3200" b="1" dirty="0" smtClean="0">
                <a:latin typeface="Times New Roman" panose="02020603050405020304" pitchFamily="18" charset="0"/>
                <a:cs typeface="Times New Roman" panose="02020603050405020304" pitchFamily="18" charset="0"/>
              </a:rPr>
              <a:t>Правові документи Європейського Союзу</a:t>
            </a:r>
            <a:endParaRPr lang="uk-UA" sz="3200" b="1" dirty="0">
              <a:latin typeface="Times New Roman" panose="02020603050405020304" pitchFamily="18" charset="0"/>
              <a:cs typeface="Times New Roman" panose="02020603050405020304" pitchFamily="18" charset="0"/>
            </a:endParaRPr>
          </a:p>
        </p:txBody>
      </p:sp>
      <p:grpSp>
        <p:nvGrpSpPr>
          <p:cNvPr id="8" name="Группа 7"/>
          <p:cNvGrpSpPr/>
          <p:nvPr/>
        </p:nvGrpSpPr>
        <p:grpSpPr>
          <a:xfrm>
            <a:off x="148654" y="891511"/>
            <a:ext cx="8810058" cy="3777283"/>
            <a:chOff x="148654" y="891511"/>
            <a:chExt cx="8810058" cy="3777283"/>
          </a:xfrm>
        </p:grpSpPr>
        <p:sp>
          <p:nvSpPr>
            <p:cNvPr id="18" name="TextBox 17"/>
            <p:cNvSpPr txBox="1"/>
            <p:nvPr/>
          </p:nvSpPr>
          <p:spPr>
            <a:xfrm>
              <a:off x="6006384" y="2877249"/>
              <a:ext cx="2952328" cy="584775"/>
            </a:xfrm>
            <a:prstGeom prst="rect">
              <a:avLst/>
            </a:prstGeom>
            <a:noFill/>
          </p:spPr>
          <p:txBody>
            <a:bodyPr wrap="square" rtlCol="0">
              <a:spAutoFit/>
            </a:bodyPr>
            <a:lstStyle/>
            <a:p>
              <a:pPr lvl="0"/>
              <a:r>
                <a:rPr lang="en-US" sz="3200" b="1" dirty="0">
                  <a:solidFill>
                    <a:prstClr val="black"/>
                  </a:solidFill>
                  <a:latin typeface="Times New Roman" panose="02020603050405020304" pitchFamily="18" charset="0"/>
                  <a:cs typeface="Times New Roman" panose="02020603050405020304" pitchFamily="18" charset="0"/>
                </a:rPr>
                <a:t>Dir </a:t>
              </a:r>
              <a:r>
                <a:rPr lang="uk-UA" sz="3200" b="1" dirty="0" smtClean="0">
                  <a:solidFill>
                    <a:prstClr val="black"/>
                  </a:solidFill>
                  <a:latin typeface="Times New Roman" panose="02020603050405020304" pitchFamily="18" charset="0"/>
                  <a:cs typeface="Times New Roman" panose="02020603050405020304" pitchFamily="18" charset="0"/>
                </a:rPr>
                <a:t>2007/46/</a:t>
              </a:r>
              <a:r>
                <a:rPr lang="en-US" sz="3200" b="1" dirty="0">
                  <a:solidFill>
                    <a:prstClr val="black"/>
                  </a:solidFill>
                  <a:latin typeface="Times New Roman" panose="02020603050405020304" pitchFamily="18" charset="0"/>
                  <a:cs typeface="Times New Roman" panose="02020603050405020304" pitchFamily="18" charset="0"/>
                </a:rPr>
                <a:t>E</a:t>
              </a:r>
              <a:r>
                <a:rPr lang="uk-UA" sz="3200" b="1" dirty="0" smtClean="0">
                  <a:solidFill>
                    <a:prstClr val="black"/>
                  </a:solidFill>
                  <a:latin typeface="Times New Roman" panose="02020603050405020304" pitchFamily="18" charset="0"/>
                  <a:cs typeface="Times New Roman" panose="02020603050405020304" pitchFamily="18" charset="0"/>
                </a:rPr>
                <a:t>С </a:t>
              </a:r>
              <a:endParaRPr lang="uk-UA" dirty="0">
                <a:solidFill>
                  <a:prstClr val="black"/>
                </a:solidFill>
              </a:endParaRPr>
            </a:p>
          </p:txBody>
        </p:sp>
        <p:sp>
          <p:nvSpPr>
            <p:cNvPr id="5" name="TextBox 4"/>
            <p:cNvSpPr txBox="1"/>
            <p:nvPr/>
          </p:nvSpPr>
          <p:spPr>
            <a:xfrm>
              <a:off x="972744" y="905199"/>
              <a:ext cx="2491964"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Dir 96</a:t>
              </a:r>
              <a:r>
                <a:rPr lang="uk-UA" sz="3200" b="1" dirty="0" smtClean="0">
                  <a:solidFill>
                    <a:srgbClr val="FF0000"/>
                  </a:solidFill>
                  <a:latin typeface="Times New Roman" panose="02020603050405020304" pitchFamily="18" charset="0"/>
                  <a:cs typeface="Times New Roman" panose="02020603050405020304" pitchFamily="18" charset="0"/>
                </a:rPr>
                <a:t>/</a:t>
              </a:r>
              <a:r>
                <a:rPr lang="en-US" sz="3200" b="1" dirty="0" smtClean="0">
                  <a:solidFill>
                    <a:srgbClr val="FF0000"/>
                  </a:solidFill>
                  <a:latin typeface="Times New Roman" panose="02020603050405020304" pitchFamily="18" charset="0"/>
                  <a:cs typeface="Times New Roman" panose="02020603050405020304" pitchFamily="18" charset="0"/>
                </a:rPr>
                <a:t>96</a:t>
              </a:r>
              <a:r>
                <a:rPr lang="uk-UA" sz="3200" b="1" dirty="0" smtClean="0">
                  <a:solidFill>
                    <a:srgbClr val="FF0000"/>
                  </a:solidFill>
                  <a:latin typeface="Times New Roman" panose="02020603050405020304" pitchFamily="18" charset="0"/>
                  <a:cs typeface="Times New Roman" panose="02020603050405020304" pitchFamily="18" charset="0"/>
                </a:rPr>
                <a:t>/</a:t>
              </a:r>
              <a:r>
                <a:rPr lang="en-US" sz="3200" b="1" dirty="0" smtClean="0">
                  <a:solidFill>
                    <a:srgbClr val="FF0000"/>
                  </a:solidFill>
                  <a:latin typeface="Times New Roman" panose="02020603050405020304" pitchFamily="18" charset="0"/>
                  <a:cs typeface="Times New Roman" panose="02020603050405020304" pitchFamily="18" charset="0"/>
                </a:rPr>
                <a:t>E</a:t>
              </a:r>
              <a:r>
                <a:rPr lang="uk-UA" sz="3200" b="1" dirty="0" smtClean="0">
                  <a:solidFill>
                    <a:srgbClr val="FF0000"/>
                  </a:solidFill>
                  <a:latin typeface="Times New Roman" panose="02020603050405020304" pitchFamily="18" charset="0"/>
                  <a:cs typeface="Times New Roman" panose="02020603050405020304" pitchFamily="18" charset="0"/>
                </a:rPr>
                <a:t>С</a:t>
              </a:r>
              <a:endParaRPr lang="uk-UA" sz="3200" b="1" dirty="0">
                <a:solidFill>
                  <a:srgbClr val="FF0000"/>
                </a:solidFill>
                <a:latin typeface="Times New Roman" panose="02020603050405020304" pitchFamily="18" charset="0"/>
                <a:cs typeface="Times New Roman" panose="02020603050405020304" pitchFamily="18" charset="0"/>
              </a:endParaRPr>
            </a:p>
          </p:txBody>
        </p:sp>
        <p:sp>
          <p:nvSpPr>
            <p:cNvPr id="6" name="Стрелка вправо 5"/>
            <p:cNvSpPr/>
            <p:nvPr/>
          </p:nvSpPr>
          <p:spPr>
            <a:xfrm flipV="1">
              <a:off x="3469518" y="1049215"/>
              <a:ext cx="288032" cy="29674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p:cNvSpPr txBox="1"/>
            <p:nvPr/>
          </p:nvSpPr>
          <p:spPr>
            <a:xfrm>
              <a:off x="4213104" y="1012920"/>
              <a:ext cx="451864" cy="369332"/>
            </a:xfrm>
            <a:prstGeom prst="rect">
              <a:avLst/>
            </a:prstGeom>
            <a:noFill/>
          </p:spPr>
          <p:txBody>
            <a:bodyPr wrap="square" rtlCol="0">
              <a:spAutoFit/>
            </a:bodyPr>
            <a:lstStyle/>
            <a:p>
              <a:endParaRPr lang="uk-UA" dirty="0"/>
            </a:p>
          </p:txBody>
        </p:sp>
        <p:sp>
          <p:nvSpPr>
            <p:cNvPr id="9" name="TextBox 8"/>
            <p:cNvSpPr txBox="1"/>
            <p:nvPr/>
          </p:nvSpPr>
          <p:spPr>
            <a:xfrm>
              <a:off x="3757550" y="891511"/>
              <a:ext cx="3119850" cy="584775"/>
            </a:xfrm>
            <a:prstGeom prst="rect">
              <a:avLst/>
            </a:prstGeom>
            <a:noFill/>
          </p:spPr>
          <p:txBody>
            <a:bodyPr wrap="square" rtlCol="0">
              <a:spAutoFit/>
            </a:bodyPr>
            <a:lstStyle/>
            <a:p>
              <a:pPr lvl="0"/>
              <a:r>
                <a:rPr lang="en-US" sz="3200" b="1" dirty="0">
                  <a:solidFill>
                    <a:srgbClr val="0070C0"/>
                  </a:solidFill>
                  <a:latin typeface="Times New Roman" panose="02020603050405020304" pitchFamily="18" charset="0"/>
                  <a:cs typeface="Times New Roman" panose="02020603050405020304" pitchFamily="18" charset="0"/>
                </a:rPr>
                <a:t>Dir </a:t>
              </a:r>
              <a:r>
                <a:rPr lang="uk-UA" sz="3200" b="1" dirty="0">
                  <a:solidFill>
                    <a:srgbClr val="0070C0"/>
                  </a:solidFill>
                  <a:latin typeface="Times New Roman" panose="02020603050405020304" pitchFamily="18" charset="0"/>
                  <a:cs typeface="Times New Roman" panose="02020603050405020304" pitchFamily="18" charset="0"/>
                </a:rPr>
                <a:t>2009/40/</a:t>
              </a:r>
              <a:r>
                <a:rPr lang="en-US" sz="3200" b="1" dirty="0">
                  <a:solidFill>
                    <a:srgbClr val="0070C0"/>
                  </a:solidFill>
                  <a:latin typeface="Times New Roman" panose="02020603050405020304" pitchFamily="18" charset="0"/>
                  <a:cs typeface="Times New Roman" panose="02020603050405020304" pitchFamily="18" charset="0"/>
                </a:rPr>
                <a:t>E</a:t>
              </a:r>
              <a:r>
                <a:rPr lang="uk-UA" sz="3200" b="1" dirty="0">
                  <a:solidFill>
                    <a:srgbClr val="0070C0"/>
                  </a:solidFill>
                  <a:latin typeface="Times New Roman" panose="02020603050405020304" pitchFamily="18" charset="0"/>
                  <a:cs typeface="Times New Roman" panose="02020603050405020304" pitchFamily="18" charset="0"/>
                </a:rPr>
                <a:t>С</a:t>
              </a:r>
            </a:p>
          </p:txBody>
        </p:sp>
        <p:sp>
          <p:nvSpPr>
            <p:cNvPr id="13" name="Стрелка вправо 12"/>
            <p:cNvSpPr/>
            <p:nvPr/>
          </p:nvSpPr>
          <p:spPr>
            <a:xfrm rot="5400000" flipV="1">
              <a:off x="5087941" y="1485434"/>
              <a:ext cx="315037" cy="296742"/>
            </a:xfrm>
            <a:prstGeom prst="rightArrow">
              <a:avLst>
                <a:gd name="adj1" fmla="val 56163"/>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 name="Группа 1"/>
            <p:cNvGrpSpPr/>
            <p:nvPr/>
          </p:nvGrpSpPr>
          <p:grpSpPr>
            <a:xfrm>
              <a:off x="148654" y="1914227"/>
              <a:ext cx="8782658" cy="2754567"/>
              <a:chOff x="109822" y="2630916"/>
              <a:chExt cx="8782658" cy="2754567"/>
            </a:xfrm>
          </p:grpSpPr>
          <p:sp>
            <p:nvSpPr>
              <p:cNvPr id="16" name="TextBox 15"/>
              <p:cNvSpPr txBox="1"/>
              <p:nvPr/>
            </p:nvSpPr>
            <p:spPr>
              <a:xfrm>
                <a:off x="109822" y="3611414"/>
                <a:ext cx="2952328"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Dir </a:t>
                </a:r>
                <a:r>
                  <a:rPr lang="uk-UA" sz="3200" b="1" dirty="0" smtClean="0">
                    <a:solidFill>
                      <a:prstClr val="black"/>
                    </a:solidFill>
                    <a:latin typeface="Times New Roman" panose="02020603050405020304" pitchFamily="18" charset="0"/>
                    <a:cs typeface="Times New Roman" panose="02020603050405020304" pitchFamily="18" charset="0"/>
                  </a:rPr>
                  <a:t>2002/24/</a:t>
                </a:r>
                <a:r>
                  <a:rPr lang="en-US" sz="3200" b="1" dirty="0" smtClean="0">
                    <a:solidFill>
                      <a:prstClr val="black"/>
                    </a:solidFill>
                    <a:latin typeface="Times New Roman" panose="02020603050405020304" pitchFamily="18" charset="0"/>
                    <a:cs typeface="Times New Roman" panose="02020603050405020304" pitchFamily="18" charset="0"/>
                  </a:rPr>
                  <a:t>E</a:t>
                </a:r>
                <a:r>
                  <a:rPr lang="uk-UA" sz="3200" b="1" dirty="0" smtClean="0">
                    <a:solidFill>
                      <a:prstClr val="black"/>
                    </a:solidFill>
                    <a:latin typeface="Times New Roman" panose="02020603050405020304" pitchFamily="18" charset="0"/>
                    <a:cs typeface="Times New Roman" panose="02020603050405020304" pitchFamily="18" charset="0"/>
                  </a:rPr>
                  <a:t>С</a:t>
                </a:r>
                <a:endParaRPr lang="uk-UA" dirty="0"/>
              </a:p>
            </p:txBody>
          </p:sp>
          <p:sp>
            <p:nvSpPr>
              <p:cNvPr id="10" name="Стрелка вправо 9"/>
              <p:cNvSpPr/>
              <p:nvPr/>
            </p:nvSpPr>
            <p:spPr>
              <a:xfrm rot="5400000" flipV="1">
                <a:off x="4172883" y="3255231"/>
                <a:ext cx="532305" cy="296742"/>
              </a:xfrm>
              <a:prstGeom prst="rightArrow">
                <a:avLst>
                  <a:gd name="adj1" fmla="val 56165"/>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14"/>
              <p:cNvSpPr txBox="1"/>
              <p:nvPr/>
            </p:nvSpPr>
            <p:spPr>
              <a:xfrm>
                <a:off x="2483768" y="2630916"/>
                <a:ext cx="6408712" cy="584775"/>
              </a:xfrm>
              <a:prstGeom prst="rect">
                <a:avLst/>
              </a:prstGeom>
              <a:noFill/>
            </p:spPr>
            <p:txBody>
              <a:bodyPr wrap="square" rtlCol="0">
                <a:spAutoFit/>
              </a:bodyPr>
              <a:lstStyle/>
              <a:p>
                <a:pPr lvl="0"/>
                <a:r>
                  <a:rPr lang="en-US" sz="3200" b="1" dirty="0">
                    <a:solidFill>
                      <a:srgbClr val="00B050"/>
                    </a:solidFill>
                    <a:latin typeface="Times New Roman" panose="02020603050405020304" pitchFamily="18" charset="0"/>
                    <a:cs typeface="Times New Roman" panose="02020603050405020304" pitchFamily="18" charset="0"/>
                  </a:rPr>
                  <a:t>Dir </a:t>
                </a:r>
                <a:r>
                  <a:rPr lang="uk-UA" sz="3200" b="1" dirty="0" smtClean="0">
                    <a:solidFill>
                      <a:srgbClr val="00B050"/>
                    </a:solidFill>
                    <a:latin typeface="Times New Roman" panose="02020603050405020304" pitchFamily="18" charset="0"/>
                    <a:cs typeface="Times New Roman" panose="02020603050405020304" pitchFamily="18" charset="0"/>
                  </a:rPr>
                  <a:t>2014/45/</a:t>
                </a:r>
                <a:r>
                  <a:rPr lang="en-US" sz="3200" b="1" dirty="0" smtClean="0">
                    <a:solidFill>
                      <a:srgbClr val="00B050"/>
                    </a:solidFill>
                    <a:latin typeface="Times New Roman" panose="02020603050405020304" pitchFamily="18" charset="0"/>
                    <a:cs typeface="Times New Roman" panose="02020603050405020304" pitchFamily="18" charset="0"/>
                  </a:rPr>
                  <a:t>E</a:t>
                </a:r>
                <a:r>
                  <a:rPr lang="uk-UA" sz="3200" b="1" dirty="0" smtClean="0">
                    <a:solidFill>
                      <a:srgbClr val="00B050"/>
                    </a:solidFill>
                    <a:latin typeface="Times New Roman" panose="02020603050405020304" pitchFamily="18" charset="0"/>
                    <a:cs typeface="Times New Roman" panose="02020603050405020304" pitchFamily="18" charset="0"/>
                  </a:rPr>
                  <a:t>С + </a:t>
                </a:r>
                <a:r>
                  <a:rPr lang="en-US" sz="3200" b="1" dirty="0">
                    <a:solidFill>
                      <a:srgbClr val="00B050"/>
                    </a:solidFill>
                    <a:latin typeface="Times New Roman" panose="02020603050405020304" pitchFamily="18" charset="0"/>
                    <a:cs typeface="Times New Roman" panose="02020603050405020304" pitchFamily="18" charset="0"/>
                  </a:rPr>
                  <a:t>Dir </a:t>
                </a:r>
                <a:r>
                  <a:rPr lang="uk-UA" sz="3200" b="1" dirty="0" smtClean="0">
                    <a:solidFill>
                      <a:srgbClr val="00B050"/>
                    </a:solidFill>
                    <a:latin typeface="Times New Roman" panose="02020603050405020304" pitchFamily="18" charset="0"/>
                    <a:cs typeface="Times New Roman" panose="02020603050405020304" pitchFamily="18" charset="0"/>
                  </a:rPr>
                  <a:t>2014/47/</a:t>
                </a:r>
                <a:r>
                  <a:rPr lang="en-US" sz="3200" b="1" dirty="0" smtClean="0">
                    <a:solidFill>
                      <a:srgbClr val="00B050"/>
                    </a:solidFill>
                    <a:latin typeface="Times New Roman" panose="02020603050405020304" pitchFamily="18" charset="0"/>
                    <a:cs typeface="Times New Roman" panose="02020603050405020304" pitchFamily="18" charset="0"/>
                  </a:rPr>
                  <a:t>E</a:t>
                </a:r>
                <a:r>
                  <a:rPr lang="uk-UA" sz="3200" b="1" dirty="0" smtClean="0">
                    <a:solidFill>
                      <a:srgbClr val="00B050"/>
                    </a:solidFill>
                    <a:latin typeface="Times New Roman" panose="02020603050405020304" pitchFamily="18" charset="0"/>
                    <a:cs typeface="Times New Roman" panose="02020603050405020304" pitchFamily="18" charset="0"/>
                  </a:rPr>
                  <a:t>С</a:t>
                </a:r>
                <a:endParaRPr lang="uk-UA" sz="3200" b="1" dirty="0">
                  <a:solidFill>
                    <a:srgbClr val="00B05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111256" y="3593030"/>
                <a:ext cx="3046064"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Dir </a:t>
                </a:r>
                <a:r>
                  <a:rPr lang="uk-UA" sz="3200" b="1" dirty="0" smtClean="0">
                    <a:solidFill>
                      <a:prstClr val="black"/>
                    </a:solidFill>
                    <a:latin typeface="Times New Roman" panose="02020603050405020304" pitchFamily="18" charset="0"/>
                    <a:cs typeface="Times New Roman" panose="02020603050405020304" pitchFamily="18" charset="0"/>
                  </a:rPr>
                  <a:t>2003/37/</a:t>
                </a:r>
                <a:r>
                  <a:rPr lang="en-US" sz="3200" b="1" dirty="0" smtClean="0">
                    <a:solidFill>
                      <a:prstClr val="black"/>
                    </a:solidFill>
                    <a:latin typeface="Times New Roman" panose="02020603050405020304" pitchFamily="18" charset="0"/>
                    <a:cs typeface="Times New Roman" panose="02020603050405020304" pitchFamily="18" charset="0"/>
                  </a:rPr>
                  <a:t>E</a:t>
                </a:r>
                <a:r>
                  <a:rPr lang="uk-UA" sz="3200" b="1" dirty="0" smtClean="0">
                    <a:solidFill>
                      <a:prstClr val="black"/>
                    </a:solidFill>
                    <a:latin typeface="Times New Roman" panose="02020603050405020304" pitchFamily="18" charset="0"/>
                    <a:cs typeface="Times New Roman" panose="02020603050405020304" pitchFamily="18" charset="0"/>
                  </a:rPr>
                  <a:t>С </a:t>
                </a:r>
                <a:endParaRPr lang="uk-UA" dirty="0"/>
              </a:p>
            </p:txBody>
          </p:sp>
          <p:sp>
            <p:nvSpPr>
              <p:cNvPr id="20" name="Стрелка вправо 19"/>
              <p:cNvSpPr/>
              <p:nvPr/>
            </p:nvSpPr>
            <p:spPr>
              <a:xfrm rot="1872811" flipV="1">
                <a:off x="5191269" y="3306654"/>
                <a:ext cx="1073186" cy="296742"/>
              </a:xfrm>
              <a:prstGeom prst="rightArrow">
                <a:avLst>
                  <a:gd name="adj1" fmla="val 56165"/>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Стрелка вправо 20"/>
              <p:cNvSpPr/>
              <p:nvPr/>
            </p:nvSpPr>
            <p:spPr>
              <a:xfrm rot="8310214" flipV="1">
                <a:off x="2788460" y="3311730"/>
                <a:ext cx="951126" cy="296742"/>
              </a:xfrm>
              <a:prstGeom prst="rightArrow">
                <a:avLst>
                  <a:gd name="adj1" fmla="val 56165"/>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Стрелка вправо 21"/>
              <p:cNvSpPr/>
              <p:nvPr/>
            </p:nvSpPr>
            <p:spPr>
              <a:xfrm rot="5400000" flipV="1">
                <a:off x="1164187" y="4186843"/>
                <a:ext cx="345903" cy="296742"/>
              </a:xfrm>
              <a:prstGeom prst="rightArrow">
                <a:avLst>
                  <a:gd name="adj1" fmla="val 56163"/>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Стрелка вправо 22"/>
              <p:cNvSpPr/>
              <p:nvPr/>
            </p:nvSpPr>
            <p:spPr>
              <a:xfrm rot="5400000" flipV="1">
                <a:off x="4266084" y="4202386"/>
                <a:ext cx="345903" cy="296742"/>
              </a:xfrm>
              <a:prstGeom prst="rightArrow">
                <a:avLst>
                  <a:gd name="adj1" fmla="val 56163"/>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TextBox 23"/>
              <p:cNvSpPr txBox="1"/>
              <p:nvPr/>
            </p:nvSpPr>
            <p:spPr>
              <a:xfrm>
                <a:off x="338948" y="4499194"/>
                <a:ext cx="2592288" cy="861774"/>
              </a:xfrm>
              <a:prstGeom prst="rect">
                <a:avLst/>
              </a:prstGeom>
              <a:noFill/>
            </p:spPr>
            <p:txBody>
              <a:bodyPr wrap="square" rtlCol="0">
                <a:spAutoFit/>
              </a:bodyPr>
              <a:lstStyle/>
              <a:p>
                <a:pPr algn="ctr"/>
                <a:r>
                  <a:rPr lang="en-US" sz="3200" b="1" dirty="0" err="1" smtClean="0">
                    <a:solidFill>
                      <a:srgbClr val="C00000"/>
                    </a:solidFill>
                    <a:latin typeface="Times New Roman" panose="02020603050405020304" pitchFamily="18" charset="0"/>
                    <a:cs typeface="Times New Roman" panose="02020603050405020304" pitchFamily="18" charset="0"/>
                  </a:rPr>
                  <a:t>Reg</a:t>
                </a:r>
                <a:r>
                  <a:rPr lang="en-US" sz="3200" b="1" dirty="0" smtClean="0">
                    <a:solidFill>
                      <a:srgbClr val="C00000"/>
                    </a:solidFill>
                    <a:latin typeface="Times New Roman" panose="02020603050405020304" pitchFamily="18" charset="0"/>
                    <a:cs typeface="Times New Roman" panose="02020603050405020304" pitchFamily="18" charset="0"/>
                  </a:rPr>
                  <a:t> 168/2013</a:t>
                </a:r>
                <a:endParaRPr lang="uk-UA" sz="3200" b="1" dirty="0" smtClean="0">
                  <a:solidFill>
                    <a:srgbClr val="C00000"/>
                  </a:solidFill>
                  <a:latin typeface="Times New Roman" panose="02020603050405020304" pitchFamily="18" charset="0"/>
                  <a:cs typeface="Times New Roman" panose="02020603050405020304" pitchFamily="18" charset="0"/>
                </a:endParaRPr>
              </a:p>
              <a:p>
                <a:pPr algn="ctr"/>
                <a:r>
                  <a:rPr lang="uk-UA" b="1" dirty="0" smtClean="0">
                    <a:solidFill>
                      <a:srgbClr val="C00000"/>
                    </a:solidFill>
                    <a:latin typeface="Times New Roman" panose="02020603050405020304" pitchFamily="18" charset="0"/>
                    <a:cs typeface="Times New Roman" panose="02020603050405020304" pitchFamily="18" charset="0"/>
                  </a:rPr>
                  <a:t>(</a:t>
                </a:r>
                <a:r>
                  <a:rPr lang="en-US" b="1" dirty="0" smtClean="0">
                    <a:solidFill>
                      <a:srgbClr val="C00000"/>
                    </a:solidFill>
                    <a:latin typeface="Times New Roman" panose="02020603050405020304" pitchFamily="18" charset="0"/>
                    <a:cs typeface="Times New Roman" panose="02020603050405020304" pitchFamily="18" charset="0"/>
                  </a:rPr>
                  <a:t> </a:t>
                </a:r>
                <a:r>
                  <a:rPr lang="uk-UA" b="1" dirty="0" smtClean="0">
                    <a:solidFill>
                      <a:srgbClr val="C00000"/>
                    </a:solidFill>
                    <a:latin typeface="Times New Roman" panose="02020603050405020304" pitchFamily="18" charset="0"/>
                    <a:cs typeface="Times New Roman" panose="02020603050405020304" pitchFamily="18" charset="0"/>
                  </a:rPr>
                  <a:t>базовий)</a:t>
                </a:r>
                <a:endParaRPr lang="uk-UA" b="1" dirty="0">
                  <a:solidFill>
                    <a:srgbClr val="C0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111256" y="4523709"/>
                <a:ext cx="2758032" cy="861774"/>
              </a:xfrm>
              <a:prstGeom prst="rect">
                <a:avLst/>
              </a:prstGeom>
              <a:noFill/>
            </p:spPr>
            <p:txBody>
              <a:bodyPr wrap="square" rtlCol="0">
                <a:spAutoFit/>
              </a:bodyPr>
              <a:lstStyle/>
              <a:p>
                <a:pPr lvl="0" algn="ctr"/>
                <a:r>
                  <a:rPr lang="en-US" sz="3200" b="1" dirty="0" err="1">
                    <a:solidFill>
                      <a:srgbClr val="C00000"/>
                    </a:solidFill>
                    <a:latin typeface="Times New Roman" panose="02020603050405020304" pitchFamily="18" charset="0"/>
                    <a:cs typeface="Times New Roman" panose="02020603050405020304" pitchFamily="18" charset="0"/>
                  </a:rPr>
                  <a:t>Reg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smtClean="0">
                    <a:solidFill>
                      <a:srgbClr val="C00000"/>
                    </a:solidFill>
                    <a:latin typeface="Times New Roman" panose="02020603050405020304" pitchFamily="18" charset="0"/>
                    <a:cs typeface="Times New Roman" panose="02020603050405020304" pitchFamily="18" charset="0"/>
                  </a:rPr>
                  <a:t>167/2013</a:t>
                </a:r>
                <a:endParaRPr lang="uk-UA" sz="3200" b="1" dirty="0" smtClean="0">
                  <a:solidFill>
                    <a:srgbClr val="C00000"/>
                  </a:solidFill>
                  <a:latin typeface="Times New Roman" panose="02020603050405020304" pitchFamily="18" charset="0"/>
                  <a:cs typeface="Times New Roman" panose="02020603050405020304" pitchFamily="18" charset="0"/>
                </a:endParaRPr>
              </a:p>
              <a:p>
                <a:pPr lvl="0" algn="ctr"/>
                <a:r>
                  <a:rPr lang="en-US" b="1" dirty="0" smtClean="0">
                    <a:solidFill>
                      <a:srgbClr val="C00000"/>
                    </a:solidFill>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a:t>
                </a:r>
                <a:r>
                  <a:rPr lang="en-US" b="1" dirty="0">
                    <a:solidFill>
                      <a:srgbClr val="C00000"/>
                    </a:solidFill>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базовий</a:t>
                </a:r>
                <a:r>
                  <a:rPr lang="uk-UA" b="1" dirty="0" smtClean="0">
                    <a:solidFill>
                      <a:srgbClr val="C00000"/>
                    </a:solidFill>
                    <a:latin typeface="Times New Roman" panose="02020603050405020304" pitchFamily="18" charset="0"/>
                    <a:cs typeface="Times New Roman" panose="02020603050405020304" pitchFamily="18" charset="0"/>
                  </a:rPr>
                  <a:t>)</a:t>
                </a:r>
                <a:endParaRPr lang="uk-UA" sz="3200" b="1" dirty="0">
                  <a:solidFill>
                    <a:srgbClr val="C0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869288" y="4499193"/>
                <a:ext cx="2664296" cy="861774"/>
              </a:xfrm>
              <a:prstGeom prst="rect">
                <a:avLst/>
              </a:prstGeom>
              <a:noFill/>
            </p:spPr>
            <p:txBody>
              <a:bodyPr wrap="square" rtlCol="0">
                <a:spAutoFit/>
              </a:bodyPr>
              <a:lstStyle/>
              <a:p>
                <a:pPr lvl="0" algn="ctr"/>
                <a:r>
                  <a:rPr lang="en-US" sz="3200" b="1" dirty="0" err="1">
                    <a:solidFill>
                      <a:srgbClr val="C00000"/>
                    </a:solidFill>
                    <a:latin typeface="Times New Roman" panose="02020603050405020304" pitchFamily="18" charset="0"/>
                    <a:cs typeface="Times New Roman" panose="02020603050405020304" pitchFamily="18" charset="0"/>
                  </a:rPr>
                  <a:t>Reg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smtClean="0">
                    <a:solidFill>
                      <a:srgbClr val="C00000"/>
                    </a:solidFill>
                    <a:latin typeface="Times New Roman" panose="02020603050405020304" pitchFamily="18" charset="0"/>
                    <a:cs typeface="Times New Roman" panose="02020603050405020304" pitchFamily="18" charset="0"/>
                  </a:rPr>
                  <a:t>201</a:t>
                </a:r>
                <a:r>
                  <a:rPr lang="uk-UA" sz="3200" b="1" dirty="0" smtClean="0">
                    <a:solidFill>
                      <a:srgbClr val="C00000"/>
                    </a:solidFill>
                    <a:latin typeface="Times New Roman" panose="02020603050405020304" pitchFamily="18" charset="0"/>
                    <a:cs typeface="Times New Roman" panose="02020603050405020304" pitchFamily="18" charset="0"/>
                  </a:rPr>
                  <a:t>8</a:t>
                </a:r>
                <a:r>
                  <a:rPr lang="en-US" sz="3200" b="1" dirty="0" smtClean="0">
                    <a:solidFill>
                      <a:srgbClr val="C00000"/>
                    </a:solidFill>
                    <a:latin typeface="Times New Roman" panose="02020603050405020304" pitchFamily="18" charset="0"/>
                    <a:cs typeface="Times New Roman" panose="02020603050405020304" pitchFamily="18" charset="0"/>
                  </a:rPr>
                  <a:t>/</a:t>
                </a:r>
                <a:r>
                  <a:rPr lang="uk-UA" sz="3200" b="1" dirty="0" smtClean="0">
                    <a:solidFill>
                      <a:srgbClr val="C00000"/>
                    </a:solidFill>
                    <a:latin typeface="Times New Roman" panose="02020603050405020304" pitchFamily="18" charset="0"/>
                    <a:cs typeface="Times New Roman" panose="02020603050405020304" pitchFamily="18" charset="0"/>
                  </a:rPr>
                  <a:t>858</a:t>
                </a:r>
                <a:endParaRPr lang="uk-UA" sz="3200" b="1" dirty="0">
                  <a:solidFill>
                    <a:srgbClr val="C00000"/>
                  </a:solidFill>
                  <a:latin typeface="Times New Roman" panose="02020603050405020304" pitchFamily="18" charset="0"/>
                  <a:cs typeface="Times New Roman" panose="02020603050405020304" pitchFamily="18" charset="0"/>
                </a:endParaRPr>
              </a:p>
              <a:p>
                <a:pPr lvl="0" algn="ctr"/>
                <a:r>
                  <a:rPr lang="en-US" b="1" dirty="0">
                    <a:solidFill>
                      <a:srgbClr val="C00000"/>
                    </a:solidFill>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a:t>
                </a:r>
                <a:r>
                  <a:rPr lang="en-US" b="1" dirty="0">
                    <a:solidFill>
                      <a:srgbClr val="C00000"/>
                    </a:solidFill>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базовий</a:t>
                </a:r>
                <a:r>
                  <a:rPr lang="uk-UA" b="1" dirty="0" smtClean="0">
                    <a:solidFill>
                      <a:srgbClr val="C00000"/>
                    </a:solidFill>
                    <a:latin typeface="Times New Roman" panose="02020603050405020304" pitchFamily="18" charset="0"/>
                    <a:cs typeface="Times New Roman" panose="02020603050405020304" pitchFamily="18" charset="0"/>
                  </a:rPr>
                  <a:t>)</a:t>
                </a:r>
                <a:endParaRPr lang="uk-UA" sz="3200" b="1" dirty="0">
                  <a:solidFill>
                    <a:srgbClr val="C00000"/>
                  </a:solidFill>
                  <a:latin typeface="Times New Roman" panose="02020603050405020304" pitchFamily="18" charset="0"/>
                  <a:cs typeface="Times New Roman" panose="02020603050405020304" pitchFamily="18" charset="0"/>
                </a:endParaRPr>
              </a:p>
            </p:txBody>
          </p:sp>
          <p:sp>
            <p:nvSpPr>
              <p:cNvPr id="28" name="Стрелка вправо 27"/>
              <p:cNvSpPr/>
              <p:nvPr/>
            </p:nvSpPr>
            <p:spPr>
              <a:xfrm rot="5400000" flipV="1">
                <a:off x="7068844" y="4229207"/>
                <a:ext cx="345903" cy="296742"/>
              </a:xfrm>
              <a:prstGeom prst="rightArrow">
                <a:avLst>
                  <a:gd name="adj1" fmla="val 56163"/>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spTree>
    <p:extLst>
      <p:ext uri="{BB962C8B-B14F-4D97-AF65-F5344CB8AC3E}">
        <p14:creationId xmlns:p14="http://schemas.microsoft.com/office/powerpoint/2010/main" val="105610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z="3200" b="1" smtClean="0">
                <a:solidFill>
                  <a:schemeClr val="tx1"/>
                </a:solidFill>
                <a:latin typeface="Times New Roman" panose="02020603050405020304" pitchFamily="18" charset="0"/>
                <a:cs typeface="Times New Roman" panose="02020603050405020304" pitchFamily="18" charset="0"/>
              </a:rPr>
              <a:pPr/>
              <a:t>7</a:t>
            </a:fld>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25552" y="112276"/>
            <a:ext cx="2902333"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Dir </a:t>
            </a:r>
            <a:r>
              <a:rPr lang="uk-UA" sz="3200" b="1" dirty="0">
                <a:latin typeface="Times New Roman" panose="02020603050405020304" pitchFamily="18" charset="0"/>
                <a:cs typeface="Times New Roman" panose="02020603050405020304" pitchFamily="18" charset="0"/>
              </a:rPr>
              <a:t>2014/45/</a:t>
            </a:r>
            <a:r>
              <a:rPr lang="en-US" sz="3200" b="1" dirty="0">
                <a:latin typeface="Times New Roman" panose="02020603050405020304" pitchFamily="18" charset="0"/>
                <a:cs typeface="Times New Roman" panose="02020603050405020304" pitchFamily="18" charset="0"/>
              </a:rPr>
              <a:t>E</a:t>
            </a:r>
            <a:r>
              <a:rPr lang="uk-UA" sz="3200" b="1" dirty="0">
                <a:latin typeface="Times New Roman" panose="02020603050405020304" pitchFamily="18" charset="0"/>
                <a:cs typeface="Times New Roman" panose="02020603050405020304" pitchFamily="18" charset="0"/>
              </a:rPr>
              <a:t>С</a:t>
            </a:r>
            <a:endParaRPr lang="uk-UA" dirty="0"/>
          </a:p>
        </p:txBody>
      </p:sp>
      <p:sp>
        <p:nvSpPr>
          <p:cNvPr id="6" name="TextBox 5"/>
          <p:cNvSpPr txBox="1"/>
          <p:nvPr/>
        </p:nvSpPr>
        <p:spPr>
          <a:xfrm>
            <a:off x="107504" y="708302"/>
            <a:ext cx="8928992" cy="5693866"/>
          </a:xfrm>
          <a:prstGeom prst="rect">
            <a:avLst/>
          </a:prstGeom>
          <a:solidFill>
            <a:schemeClr val="accent6">
              <a:lumMod val="60000"/>
              <a:lumOff val="40000"/>
            </a:schemeClr>
          </a:solidFill>
        </p:spPr>
        <p:txBody>
          <a:bodyPr wrap="square" rtlCol="0">
            <a:spAutoFit/>
          </a:bodyPr>
          <a:lstStyle/>
          <a:p>
            <a:pPr lvl="0"/>
            <a:r>
              <a:rPr lang="uk-UA" sz="2000" b="1" dirty="0" smtClean="0">
                <a:solidFill>
                  <a:srgbClr val="FF0000"/>
                </a:solidFill>
                <a:latin typeface="Times New Roman" panose="02020603050405020304" pitchFamily="18" charset="0"/>
                <a:cs typeface="Times New Roman" panose="02020603050405020304" pitchFamily="18" charset="0"/>
              </a:rPr>
              <a:t>В И Б Р А Н І   Н О Р М И:</a:t>
            </a:r>
            <a:endParaRPr lang="en-US" sz="2000" b="1" dirty="0" smtClean="0">
              <a:solidFill>
                <a:srgbClr val="FF0000"/>
              </a:solidFill>
              <a:latin typeface="Times New Roman" panose="02020603050405020304" pitchFamily="18" charset="0"/>
              <a:cs typeface="Times New Roman" panose="02020603050405020304" pitchFamily="18" charset="0"/>
            </a:endParaRPr>
          </a:p>
          <a:p>
            <a:pPr lvl="0"/>
            <a:r>
              <a:rPr lang="uk-UA" sz="2400" b="1" dirty="0">
                <a:solidFill>
                  <a:srgbClr val="002060"/>
                </a:solidFill>
                <a:latin typeface="Times New Roman" panose="02020603050405020304" pitchFamily="18" charset="0"/>
                <a:cs typeface="Times New Roman" panose="02020603050405020304" pitchFamily="18" charset="0"/>
              </a:rPr>
              <a:t>- </a:t>
            </a:r>
            <a:r>
              <a:rPr lang="uk-UA" sz="2400" b="1" dirty="0" smtClean="0">
                <a:solidFill>
                  <a:srgbClr val="002060"/>
                </a:solidFill>
                <a:latin typeface="Times New Roman" panose="02020603050405020304" pitchFamily="18" charset="0"/>
                <a:cs typeface="Times New Roman" panose="02020603050405020304" pitchFamily="18" charset="0"/>
              </a:rPr>
              <a:t>  </a:t>
            </a:r>
            <a:r>
              <a:rPr lang="uk-UA" sz="2000" b="1" dirty="0" smtClean="0">
                <a:solidFill>
                  <a:srgbClr val="002060"/>
                </a:solidFill>
                <a:latin typeface="Times New Roman" panose="02020603050405020304" pitchFamily="18" charset="0"/>
                <a:cs typeface="Times New Roman" panose="02020603050405020304" pitchFamily="18" charset="0"/>
              </a:rPr>
              <a:t>Перевірка </a:t>
            </a:r>
            <a:r>
              <a:rPr lang="uk-UA" sz="2000" b="1" dirty="0">
                <a:solidFill>
                  <a:srgbClr val="002060"/>
                </a:solidFill>
                <a:latin typeface="Times New Roman" panose="02020603050405020304" pitchFamily="18" charset="0"/>
                <a:cs typeface="Times New Roman" panose="02020603050405020304" pitchFamily="18" charset="0"/>
              </a:rPr>
              <a:t>придатності КТЗ до </a:t>
            </a:r>
            <a:r>
              <a:rPr lang="uk-UA" sz="2000" b="1" dirty="0" smtClean="0">
                <a:solidFill>
                  <a:srgbClr val="002060"/>
                </a:solidFill>
                <a:latin typeface="Times New Roman" panose="02020603050405020304" pitchFamily="18" charset="0"/>
                <a:cs typeface="Times New Roman" panose="02020603050405020304" pitchFamily="18" charset="0"/>
              </a:rPr>
              <a:t>експлуатації – </a:t>
            </a:r>
            <a:r>
              <a:rPr lang="uk-UA" sz="2000" b="1" dirty="0" smtClean="0">
                <a:solidFill>
                  <a:srgbClr val="FF0000"/>
                </a:solidFill>
                <a:latin typeface="Times New Roman" panose="02020603050405020304" pitchFamily="18" charset="0"/>
                <a:cs typeface="Times New Roman" panose="02020603050405020304" pitchFamily="18" charset="0"/>
              </a:rPr>
              <a:t>Сертифікат придатності;</a:t>
            </a:r>
            <a:endParaRPr lang="uk-UA" sz="2000" b="1" dirty="0">
              <a:solidFill>
                <a:srgbClr val="FF0000"/>
              </a:solidFill>
              <a:latin typeface="Times New Roman" panose="02020603050405020304" pitchFamily="18" charset="0"/>
              <a:cs typeface="Times New Roman" panose="02020603050405020304" pitchFamily="18" charset="0"/>
            </a:endParaRPr>
          </a:p>
          <a:p>
            <a:pPr marL="342900" lvl="0" indent="-342900">
              <a:buFontTx/>
              <a:buChar char="-"/>
            </a:pPr>
            <a:r>
              <a:rPr lang="uk-UA" sz="2000" b="1" dirty="0" smtClean="0">
                <a:solidFill>
                  <a:srgbClr val="002060"/>
                </a:solidFill>
                <a:latin typeface="Times New Roman" panose="02020603050405020304" pitchFamily="18" charset="0"/>
                <a:cs typeface="Times New Roman" panose="02020603050405020304" pitchFamily="18" charset="0"/>
              </a:rPr>
              <a:t>КТЗ з </a:t>
            </a:r>
            <a:r>
              <a:rPr lang="en-US" sz="2000" b="1" dirty="0" err="1" smtClean="0">
                <a:solidFill>
                  <a:srgbClr val="FF0000"/>
                </a:solidFill>
                <a:latin typeface="Times New Roman" panose="02020603050405020304" pitchFamily="18" charset="0"/>
                <a:cs typeface="Times New Roman" panose="02020603050405020304" pitchFamily="18" charset="0"/>
              </a:rPr>
              <a:t>Va</a:t>
            </a:r>
            <a:r>
              <a:rPr lang="en-US" sz="2000" b="1" dirty="0" smtClean="0">
                <a:solidFill>
                  <a:srgbClr val="FF0000"/>
                </a:solidFill>
                <a:latin typeface="Times New Roman" panose="02020603050405020304" pitchFamily="18" charset="0"/>
                <a:cs typeface="Times New Roman" panose="02020603050405020304" pitchFamily="18" charset="0"/>
              </a:rPr>
              <a:t> ≥ 25 </a:t>
            </a:r>
            <a:r>
              <a:rPr lang="uk-UA" sz="2000" b="1" dirty="0" smtClean="0">
                <a:solidFill>
                  <a:srgbClr val="FF0000"/>
                </a:solidFill>
                <a:latin typeface="Times New Roman" panose="02020603050405020304" pitchFamily="18" charset="0"/>
                <a:cs typeface="Times New Roman" panose="02020603050405020304" pitchFamily="18" charset="0"/>
              </a:rPr>
              <a:t>км/год</a:t>
            </a:r>
            <a:r>
              <a:rPr lang="uk-UA" sz="2000" b="1" dirty="0" smtClean="0">
                <a:solidFill>
                  <a:srgbClr val="002060"/>
                </a:solidFill>
                <a:latin typeface="Times New Roman" panose="02020603050405020304" pitchFamily="18" charset="0"/>
                <a:cs typeface="Times New Roman" panose="02020603050405020304" pitchFamily="18" charset="0"/>
              </a:rPr>
              <a:t>, що визначені Директивами 202/24/ЄС, 2003/37/ЄС, 2007/46/ЄС;</a:t>
            </a:r>
          </a:p>
          <a:p>
            <a:pPr marL="342900" lvl="0" indent="-342900">
              <a:buFontTx/>
              <a:buChar char="-"/>
            </a:pPr>
            <a:r>
              <a:rPr lang="uk-UA" sz="2000" b="1" dirty="0" smtClean="0">
                <a:solidFill>
                  <a:srgbClr val="002060"/>
                </a:solidFill>
                <a:latin typeface="Times New Roman" panose="02020603050405020304" pitchFamily="18" charset="0"/>
                <a:cs typeface="Times New Roman" panose="02020603050405020304" pitchFamily="18" charset="0"/>
              </a:rPr>
              <a:t>КТЗ, які у власності </a:t>
            </a:r>
            <a:r>
              <a:rPr lang="uk-UA" sz="2000" b="1" dirty="0" smtClean="0">
                <a:solidFill>
                  <a:srgbClr val="FF0000"/>
                </a:solidFill>
                <a:latin typeface="Times New Roman" panose="02020603050405020304" pitchFamily="18" charset="0"/>
                <a:cs typeface="Times New Roman" panose="02020603050405020304" pitchFamily="18" charset="0"/>
              </a:rPr>
              <a:t>як СГ, так і громадян</a:t>
            </a:r>
            <a:r>
              <a:rPr lang="uk-UA" sz="2000" b="1" dirty="0" smtClean="0">
                <a:solidFill>
                  <a:srgbClr val="002060"/>
                </a:solidFill>
                <a:latin typeface="Times New Roman" panose="02020603050405020304" pitchFamily="18" charset="0"/>
                <a:cs typeface="Times New Roman" panose="02020603050405020304" pitchFamily="18" charset="0"/>
              </a:rPr>
              <a:t>;</a:t>
            </a:r>
          </a:p>
          <a:p>
            <a:pPr marL="342900" lvl="0" indent="-342900">
              <a:buFontTx/>
              <a:buChar char="-"/>
            </a:pPr>
            <a:r>
              <a:rPr lang="uk-UA" sz="2000" b="1" dirty="0">
                <a:solidFill>
                  <a:srgbClr val="002060"/>
                </a:solidFill>
                <a:latin typeface="Times New Roman" panose="02020603050405020304" pitchFamily="18" charset="0"/>
                <a:cs typeface="Times New Roman" panose="02020603050405020304" pitchFamily="18" charset="0"/>
              </a:rPr>
              <a:t>п</a:t>
            </a:r>
            <a:r>
              <a:rPr lang="uk-UA" sz="2000" b="1" dirty="0" smtClean="0">
                <a:solidFill>
                  <a:srgbClr val="002060"/>
                </a:solidFill>
                <a:latin typeface="Times New Roman" panose="02020603050405020304" pitchFamily="18" charset="0"/>
                <a:cs typeface="Times New Roman" panose="02020603050405020304" pitchFamily="18" charset="0"/>
              </a:rPr>
              <a:t>еріоди між перевірками збільшено;</a:t>
            </a:r>
          </a:p>
          <a:p>
            <a:pPr marL="342900" lvl="0" indent="-342900">
              <a:buFontTx/>
              <a:buChar char="-"/>
            </a:pPr>
            <a:r>
              <a:rPr lang="uk-UA" sz="2000" b="1" dirty="0" smtClean="0">
                <a:solidFill>
                  <a:srgbClr val="002060"/>
                </a:solidFill>
                <a:latin typeface="Times New Roman" panose="02020603050405020304" pitchFamily="18" charset="0"/>
                <a:cs typeface="Times New Roman" panose="02020603050405020304" pitchFamily="18" charset="0"/>
              </a:rPr>
              <a:t>КТЗ категорії </a:t>
            </a:r>
            <a:r>
              <a:rPr lang="en-US" sz="2000" b="1" dirty="0" smtClean="0">
                <a:solidFill>
                  <a:srgbClr val="FF0000"/>
                </a:solidFill>
                <a:latin typeface="Times New Roman" panose="02020603050405020304" pitchFamily="18" charset="0"/>
                <a:cs typeface="Times New Roman" panose="02020603050405020304" pitchFamily="18" charset="0"/>
              </a:rPr>
              <a:t>Tb</a:t>
            </a:r>
            <a:r>
              <a:rPr lang="uk-UA" sz="2000" b="1" dirty="0" smtClean="0">
                <a:solidFill>
                  <a:srgbClr val="002060"/>
                </a:solidFill>
                <a:latin typeface="Times New Roman" panose="02020603050405020304" pitchFamily="18" charset="0"/>
                <a:cs typeface="Times New Roman" panose="02020603050405020304" pitchFamily="18" charset="0"/>
              </a:rPr>
              <a:t>, що рухаються зі швидкістю &gt; </a:t>
            </a:r>
            <a:r>
              <a:rPr lang="uk-UA" sz="2000" b="1" dirty="0" smtClean="0">
                <a:solidFill>
                  <a:srgbClr val="FF0000"/>
                </a:solidFill>
                <a:latin typeface="Times New Roman" panose="02020603050405020304" pitchFamily="18" charset="0"/>
                <a:cs typeface="Times New Roman" panose="02020603050405020304" pitchFamily="18" charset="0"/>
              </a:rPr>
              <a:t>40</a:t>
            </a:r>
            <a:r>
              <a:rPr lang="en-US" sz="2000" b="1" dirty="0" smtClean="0">
                <a:solidFill>
                  <a:srgbClr val="FF0000"/>
                </a:solidFill>
                <a:latin typeface="Times New Roman" panose="02020603050405020304" pitchFamily="18" charset="0"/>
                <a:cs typeface="Times New Roman" panose="02020603050405020304" pitchFamily="18" charset="0"/>
              </a:rPr>
              <a:t> </a:t>
            </a:r>
            <a:r>
              <a:rPr lang="uk-UA" sz="2000" b="1" dirty="0" smtClean="0">
                <a:solidFill>
                  <a:srgbClr val="FF0000"/>
                </a:solidFill>
                <a:latin typeface="Times New Roman" panose="02020603050405020304" pitchFamily="18" charset="0"/>
                <a:cs typeface="Times New Roman" panose="02020603050405020304" pitchFamily="18" charset="0"/>
              </a:rPr>
              <a:t>км/год</a:t>
            </a:r>
            <a:r>
              <a:rPr lang="uk-UA" sz="2000" b="1" dirty="0" smtClean="0">
                <a:solidFill>
                  <a:srgbClr val="002060"/>
                </a:solidFill>
                <a:latin typeface="Times New Roman" panose="02020603050405020304" pitchFamily="18" charset="0"/>
                <a:cs typeface="Times New Roman" panose="02020603050405020304" pitchFamily="18" charset="0"/>
              </a:rPr>
              <a:t>;</a:t>
            </a:r>
          </a:p>
          <a:p>
            <a:pPr marL="342900" lvl="0" indent="-342900">
              <a:buFontTx/>
              <a:buChar char="-"/>
            </a:pPr>
            <a:r>
              <a:rPr lang="uk-UA" sz="2000" b="1" dirty="0" smtClean="0">
                <a:solidFill>
                  <a:srgbClr val="002060"/>
                </a:solidFill>
                <a:latin typeface="Times New Roman" panose="02020603050405020304" pitchFamily="18" charset="0"/>
                <a:cs typeface="Times New Roman" panose="02020603050405020304" pitchFamily="18" charset="0"/>
              </a:rPr>
              <a:t>КТЗ </a:t>
            </a:r>
            <a:r>
              <a:rPr lang="uk-UA" sz="2000" b="1" dirty="0">
                <a:solidFill>
                  <a:srgbClr val="002060"/>
                </a:solidFill>
                <a:latin typeface="Times New Roman" panose="02020603050405020304" pitchFamily="18" charset="0"/>
                <a:cs typeface="Times New Roman" panose="02020603050405020304" pitchFamily="18" charset="0"/>
              </a:rPr>
              <a:t>категорії </a:t>
            </a:r>
            <a:r>
              <a:rPr lang="en-US" sz="2000" b="1" dirty="0" smtClean="0">
                <a:solidFill>
                  <a:srgbClr val="FF0000"/>
                </a:solidFill>
                <a:latin typeface="Times New Roman" panose="02020603050405020304" pitchFamily="18" charset="0"/>
                <a:cs typeface="Times New Roman" panose="02020603050405020304" pitchFamily="18" charset="0"/>
              </a:rPr>
              <a:t>L</a:t>
            </a:r>
            <a:r>
              <a:rPr lang="en-US" sz="2000" b="1" dirty="0" smtClean="0">
                <a:solidFill>
                  <a:srgbClr val="002060"/>
                </a:solidFill>
                <a:latin typeface="Times New Roman" panose="02020603050405020304" pitchFamily="18" charset="0"/>
                <a:cs typeface="Times New Roman" panose="02020603050405020304" pitchFamily="18" charset="0"/>
              </a:rPr>
              <a:t> (</a:t>
            </a:r>
            <a:r>
              <a:rPr lang="uk-UA" sz="2000" b="1" dirty="0" smtClean="0">
                <a:solidFill>
                  <a:srgbClr val="002060"/>
                </a:solidFill>
                <a:latin typeface="Times New Roman" panose="02020603050405020304" pitchFamily="18" charset="0"/>
                <a:cs typeface="Times New Roman" panose="02020603050405020304" pitchFamily="18" charset="0"/>
              </a:rPr>
              <a:t>підкатегорії </a:t>
            </a:r>
            <a:r>
              <a:rPr lang="en-US" sz="2000" b="1" dirty="0" smtClean="0">
                <a:solidFill>
                  <a:srgbClr val="002060"/>
                </a:solidFill>
                <a:latin typeface="Times New Roman" panose="02020603050405020304" pitchFamily="18" charset="0"/>
                <a:cs typeface="Times New Roman" panose="02020603050405020304" pitchFamily="18" charset="0"/>
              </a:rPr>
              <a:t>L</a:t>
            </a:r>
            <a:r>
              <a:rPr lang="uk-UA" sz="2000" b="1" dirty="0" smtClean="0">
                <a:solidFill>
                  <a:srgbClr val="002060"/>
                </a:solidFill>
                <a:latin typeface="Times New Roman" panose="02020603050405020304" pitchFamily="18" charset="0"/>
                <a:cs typeface="Times New Roman" panose="02020603050405020304" pitchFamily="18" charset="0"/>
              </a:rPr>
              <a:t>3 - </a:t>
            </a:r>
            <a:r>
              <a:rPr lang="en-US" sz="2000" b="1" dirty="0" smtClean="0">
                <a:solidFill>
                  <a:srgbClr val="002060"/>
                </a:solidFill>
                <a:latin typeface="Times New Roman" panose="02020603050405020304" pitchFamily="18" charset="0"/>
                <a:cs typeface="Times New Roman" panose="02020603050405020304" pitchFamily="18" charset="0"/>
              </a:rPr>
              <a:t>L</a:t>
            </a:r>
            <a:r>
              <a:rPr lang="uk-UA" sz="2000" b="1" dirty="0" smtClean="0">
                <a:solidFill>
                  <a:srgbClr val="002060"/>
                </a:solidFill>
                <a:latin typeface="Times New Roman" panose="02020603050405020304" pitchFamily="18" charset="0"/>
                <a:cs typeface="Times New Roman" panose="02020603050405020304" pitchFamily="18" charset="0"/>
              </a:rPr>
              <a:t>7</a:t>
            </a:r>
            <a:r>
              <a:rPr lang="en-US" sz="2000" b="1" dirty="0" smtClean="0">
                <a:solidFill>
                  <a:srgbClr val="002060"/>
                </a:solidFill>
                <a:latin typeface="Times New Roman" panose="02020603050405020304" pitchFamily="18" charset="0"/>
                <a:cs typeface="Times New Roman" panose="02020603050405020304" pitchFamily="18" charset="0"/>
              </a:rPr>
              <a:t>)</a:t>
            </a:r>
            <a:r>
              <a:rPr lang="uk-UA" sz="2000" b="1" dirty="0" smtClean="0">
                <a:solidFill>
                  <a:srgbClr val="002060"/>
                </a:solidFill>
                <a:latin typeface="Times New Roman" panose="02020603050405020304" pitchFamily="18" charset="0"/>
                <a:cs typeface="Times New Roman" panose="02020603050405020304" pitchFamily="18" charset="0"/>
              </a:rPr>
              <a:t> та </a:t>
            </a:r>
            <a:r>
              <a:rPr lang="en-US" sz="2000" b="1" dirty="0" smtClean="0">
                <a:solidFill>
                  <a:srgbClr val="002060"/>
                </a:solidFill>
                <a:latin typeface="Times New Roman" panose="02020603050405020304" pitchFamily="18" charset="0"/>
                <a:cs typeface="Times New Roman" panose="02020603050405020304" pitchFamily="18" charset="0"/>
              </a:rPr>
              <a:t>V</a:t>
            </a:r>
            <a:r>
              <a:rPr lang="uk-UA" sz="2000" b="1" dirty="0" smtClean="0">
                <a:solidFill>
                  <a:srgbClr val="002060"/>
                </a:solidFill>
                <a:latin typeface="Times New Roman" panose="02020603050405020304" pitchFamily="18" charset="0"/>
                <a:cs typeface="Times New Roman" panose="02020603050405020304" pitchFamily="18" charset="0"/>
              </a:rPr>
              <a:t>роб &gt; </a:t>
            </a:r>
            <a:r>
              <a:rPr lang="uk-UA" sz="2000" b="1" dirty="0" smtClean="0">
                <a:solidFill>
                  <a:srgbClr val="FF0000"/>
                </a:solidFill>
                <a:latin typeface="Times New Roman" panose="02020603050405020304" pitchFamily="18" charset="0"/>
                <a:cs typeface="Times New Roman" panose="02020603050405020304" pitchFamily="18" charset="0"/>
              </a:rPr>
              <a:t>125 см. </a:t>
            </a:r>
            <a:r>
              <a:rPr lang="uk-UA" sz="2000" b="1" dirty="0">
                <a:solidFill>
                  <a:srgbClr val="FF0000"/>
                </a:solidFill>
                <a:latin typeface="Times New Roman" panose="02020603050405020304" pitchFamily="18" charset="0"/>
                <a:cs typeface="Times New Roman" panose="02020603050405020304" pitchFamily="18" charset="0"/>
              </a:rPr>
              <a:t>к</a:t>
            </a:r>
            <a:r>
              <a:rPr lang="uk-UA" sz="2000" b="1" dirty="0" smtClean="0">
                <a:solidFill>
                  <a:srgbClr val="FF0000"/>
                </a:solidFill>
                <a:latin typeface="Times New Roman" panose="02020603050405020304" pitchFamily="18" charset="0"/>
                <a:cs typeface="Times New Roman" panose="02020603050405020304" pitchFamily="18" charset="0"/>
              </a:rPr>
              <a:t>уб</a:t>
            </a:r>
            <a:r>
              <a:rPr lang="uk-UA" sz="2000" b="1" dirty="0" smtClean="0">
                <a:solidFill>
                  <a:srgbClr val="002060"/>
                </a:solidFill>
                <a:latin typeface="Times New Roman" panose="02020603050405020304" pitchFamily="18" charset="0"/>
                <a:cs typeface="Times New Roman" panose="02020603050405020304" pitchFamily="18" charset="0"/>
              </a:rPr>
              <a:t>;</a:t>
            </a:r>
          </a:p>
          <a:p>
            <a:pPr lvl="0"/>
            <a:r>
              <a:rPr lang="uk-UA" sz="2000" b="1" dirty="0" smtClean="0">
                <a:solidFill>
                  <a:srgbClr val="002060"/>
                </a:solidFill>
                <a:latin typeface="Times New Roman" panose="02020603050405020304" pitchFamily="18" charset="0"/>
                <a:cs typeface="Times New Roman" panose="02020603050405020304" pitchFamily="18" charset="0"/>
              </a:rPr>
              <a:t>-   </a:t>
            </a:r>
            <a:r>
              <a:rPr lang="uk-UA" sz="2000" b="1" dirty="0" smtClean="0">
                <a:solidFill>
                  <a:srgbClr val="FF0000"/>
                </a:solidFill>
                <a:latin typeface="Times New Roman" panose="02020603050405020304" pitchFamily="18" charset="0"/>
                <a:cs typeface="Times New Roman" panose="02020603050405020304" pitchFamily="18" charset="0"/>
              </a:rPr>
              <a:t>акредитація</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Reg</a:t>
            </a:r>
            <a:r>
              <a:rPr lang="en-US" sz="2000" b="1" dirty="0" smtClean="0">
                <a:solidFill>
                  <a:srgbClr val="002060"/>
                </a:solidFill>
                <a:latin typeface="Times New Roman" panose="02020603050405020304" pitchFamily="18" charset="0"/>
                <a:cs typeface="Times New Roman" panose="02020603050405020304" pitchFamily="18" charset="0"/>
              </a:rPr>
              <a:t> 765</a:t>
            </a:r>
            <a:r>
              <a:rPr lang="uk-UA" sz="2000" b="1" dirty="0" smtClean="0">
                <a:solidFill>
                  <a:srgbClr val="002060"/>
                </a:solidFill>
                <a:latin typeface="Times New Roman" panose="02020603050405020304" pitchFamily="18" charset="0"/>
                <a:cs typeface="Times New Roman" panose="02020603050405020304" pitchFamily="18" charset="0"/>
              </a:rPr>
              <a:t>/</a:t>
            </a:r>
            <a:r>
              <a:rPr lang="en-US" sz="2000" b="1" dirty="0" smtClean="0">
                <a:solidFill>
                  <a:srgbClr val="002060"/>
                </a:solidFill>
                <a:latin typeface="Times New Roman" panose="02020603050405020304" pitchFamily="18" charset="0"/>
                <a:cs typeface="Times New Roman" panose="02020603050405020304" pitchFamily="18" charset="0"/>
              </a:rPr>
              <a:t>2008)</a:t>
            </a:r>
            <a:r>
              <a:rPr lang="uk-UA" sz="2000" b="1" dirty="0" smtClean="0">
                <a:solidFill>
                  <a:srgbClr val="002060"/>
                </a:solidFill>
                <a:latin typeface="Times New Roman" panose="02020603050405020304" pitchFamily="18" charset="0"/>
                <a:cs typeface="Times New Roman" panose="02020603050405020304" pitchFamily="18" charset="0"/>
              </a:rPr>
              <a:t> </a:t>
            </a:r>
            <a:r>
              <a:rPr lang="uk-UA" sz="2000" b="1" dirty="0" smtClean="0">
                <a:solidFill>
                  <a:srgbClr val="FF0000"/>
                </a:solidFill>
                <a:latin typeface="Times New Roman" panose="02020603050405020304" pitchFamily="18" charset="0"/>
                <a:cs typeface="Times New Roman" panose="02020603050405020304" pitchFamily="18" charset="0"/>
              </a:rPr>
              <a:t>не обов’язкова </a:t>
            </a:r>
            <a:r>
              <a:rPr lang="uk-UA" sz="2000" b="1" dirty="0" smtClean="0">
                <a:solidFill>
                  <a:srgbClr val="002060"/>
                </a:solidFill>
                <a:latin typeface="Times New Roman" panose="02020603050405020304" pitchFamily="18" charset="0"/>
                <a:cs typeface="Times New Roman" panose="02020603050405020304" pitchFamily="18" charset="0"/>
              </a:rPr>
              <a:t>(</a:t>
            </a:r>
            <a:r>
              <a:rPr lang="en-US" sz="2000" b="1" dirty="0" smtClean="0">
                <a:solidFill>
                  <a:srgbClr val="002060"/>
                </a:solidFill>
                <a:latin typeface="Times New Roman" panose="02020603050405020304" pitchFamily="18" charset="0"/>
                <a:cs typeface="Times New Roman" panose="02020603050405020304" pitchFamily="18" charset="0"/>
              </a:rPr>
              <a:t>Dir 2006</a:t>
            </a:r>
            <a:r>
              <a:rPr lang="uk-UA" sz="2000" b="1" dirty="0" smtClean="0">
                <a:solidFill>
                  <a:srgbClr val="002060"/>
                </a:solidFill>
                <a:latin typeface="Times New Roman" panose="02020603050405020304" pitchFamily="18" charset="0"/>
                <a:cs typeface="Times New Roman" panose="02020603050405020304" pitchFamily="18" charset="0"/>
              </a:rPr>
              <a:t>/</a:t>
            </a:r>
            <a:r>
              <a:rPr lang="en-US" sz="2000" b="1" dirty="0" smtClean="0">
                <a:solidFill>
                  <a:srgbClr val="002060"/>
                </a:solidFill>
                <a:latin typeface="Times New Roman" panose="02020603050405020304" pitchFamily="18" charset="0"/>
                <a:cs typeface="Times New Roman" panose="02020603050405020304" pitchFamily="18" charset="0"/>
              </a:rPr>
              <a:t>123</a:t>
            </a:r>
            <a:r>
              <a:rPr lang="uk-UA" sz="2000" b="1" dirty="0" smtClean="0">
                <a:solidFill>
                  <a:srgbClr val="002060"/>
                </a:solidFill>
                <a:latin typeface="Times New Roman" panose="02020603050405020304" pitchFamily="18" charset="0"/>
                <a:cs typeface="Times New Roman" panose="02020603050405020304" pitchFamily="18" charset="0"/>
              </a:rPr>
              <a:t>/Є</a:t>
            </a:r>
            <a:r>
              <a:rPr lang="en-US" sz="2000" b="1" dirty="0" smtClean="0">
                <a:solidFill>
                  <a:srgbClr val="002060"/>
                </a:solidFill>
                <a:latin typeface="Times New Roman" panose="02020603050405020304" pitchFamily="18" charset="0"/>
                <a:cs typeface="Times New Roman" panose="02020603050405020304" pitchFamily="18" charset="0"/>
              </a:rPr>
              <a:t>C</a:t>
            </a:r>
            <a:r>
              <a:rPr lang="uk-UA" sz="2000" b="1" dirty="0" smtClean="0">
                <a:solidFill>
                  <a:srgbClr val="002060"/>
                </a:solidFill>
                <a:latin typeface="Times New Roman" panose="02020603050405020304" pitchFamily="18" charset="0"/>
                <a:cs typeface="Times New Roman" panose="02020603050405020304" pitchFamily="18" charset="0"/>
              </a:rPr>
              <a:t>);</a:t>
            </a:r>
          </a:p>
          <a:p>
            <a:pPr marL="342900" lvl="0" indent="-342900">
              <a:buFontTx/>
              <a:buChar char="-"/>
            </a:pPr>
            <a:r>
              <a:rPr lang="uk-UA" sz="2000" b="1" dirty="0">
                <a:solidFill>
                  <a:srgbClr val="002060"/>
                </a:solidFill>
                <a:latin typeface="Times New Roman" panose="02020603050405020304" pitchFamily="18" charset="0"/>
                <a:cs typeface="Times New Roman" panose="02020603050405020304" pitchFamily="18" charset="0"/>
              </a:rPr>
              <a:t>н</a:t>
            </a:r>
            <a:r>
              <a:rPr lang="uk-UA" sz="2000" b="1" dirty="0" smtClean="0">
                <a:solidFill>
                  <a:srgbClr val="002060"/>
                </a:solidFill>
                <a:latin typeface="Times New Roman" panose="02020603050405020304" pitchFamily="18" charset="0"/>
                <a:cs typeface="Times New Roman" panose="02020603050405020304" pitchFamily="18" charset="0"/>
              </a:rPr>
              <a:t>аявність сертифіката не обов’язкова – </a:t>
            </a:r>
            <a:r>
              <a:rPr lang="uk-UA" sz="2000" b="1" dirty="0" smtClean="0">
                <a:solidFill>
                  <a:srgbClr val="FF0000"/>
                </a:solidFill>
                <a:latin typeface="Times New Roman" panose="02020603050405020304" pitchFamily="18" charset="0"/>
                <a:cs typeface="Times New Roman" panose="02020603050405020304" pitchFamily="18" charset="0"/>
              </a:rPr>
              <a:t>Реєстр</a:t>
            </a:r>
            <a:r>
              <a:rPr lang="uk-UA" sz="2000" b="1" dirty="0" smtClean="0">
                <a:solidFill>
                  <a:srgbClr val="002060"/>
                </a:solidFill>
                <a:latin typeface="Times New Roman" panose="02020603050405020304" pitchFamily="18" charset="0"/>
                <a:cs typeface="Times New Roman" panose="02020603050405020304" pitchFamily="18" charset="0"/>
              </a:rPr>
              <a:t>;</a:t>
            </a:r>
          </a:p>
          <a:p>
            <a:pPr marL="342900" lvl="0" indent="-342900">
              <a:buFontTx/>
              <a:buChar char="-"/>
            </a:pPr>
            <a:r>
              <a:rPr lang="uk-UA" sz="2000" b="1" dirty="0">
                <a:solidFill>
                  <a:srgbClr val="002060"/>
                </a:solidFill>
                <a:latin typeface="Times New Roman" panose="02020603050405020304" pitchFamily="18" charset="0"/>
                <a:cs typeface="Times New Roman" panose="02020603050405020304" pitchFamily="18" charset="0"/>
              </a:rPr>
              <a:t>Сертифікат </a:t>
            </a:r>
            <a:r>
              <a:rPr lang="uk-UA" sz="2000" b="1" dirty="0">
                <a:solidFill>
                  <a:srgbClr val="FF0000"/>
                </a:solidFill>
                <a:latin typeface="Times New Roman" panose="02020603050405020304" pitchFamily="18" charset="0"/>
                <a:cs typeface="Times New Roman" panose="02020603050405020304" pitchFamily="18" charset="0"/>
              </a:rPr>
              <a:t>на звичайному папері </a:t>
            </a:r>
            <a:r>
              <a:rPr lang="uk-UA" sz="2000" b="1" dirty="0">
                <a:solidFill>
                  <a:srgbClr val="002060"/>
                </a:solidFill>
                <a:latin typeface="Times New Roman" panose="02020603050405020304" pitchFamily="18" charset="0"/>
                <a:cs typeface="Times New Roman" panose="02020603050405020304" pitchFamily="18" charset="0"/>
              </a:rPr>
              <a:t>без захисту;</a:t>
            </a:r>
          </a:p>
          <a:p>
            <a:pPr marL="342900" indent="-342900">
              <a:buFontTx/>
              <a:buChar char="-"/>
            </a:pPr>
            <a:r>
              <a:rPr lang="uk-UA" sz="2000" b="1" dirty="0">
                <a:solidFill>
                  <a:srgbClr val="002060"/>
                </a:solidFill>
                <a:latin typeface="Times New Roman" panose="02020603050405020304" pitchFamily="18" charset="0"/>
                <a:cs typeface="Times New Roman" panose="02020603050405020304" pitchFamily="18" charset="0"/>
              </a:rPr>
              <a:t>у</a:t>
            </a:r>
            <a:r>
              <a:rPr lang="uk-UA" sz="2000" b="1" dirty="0" smtClean="0">
                <a:solidFill>
                  <a:srgbClr val="002060"/>
                </a:solidFill>
                <a:latin typeface="Times New Roman" panose="02020603050405020304" pitchFamily="18" charset="0"/>
                <a:cs typeface="Times New Roman" panose="02020603050405020304" pitchFamily="18" charset="0"/>
              </a:rPr>
              <a:t>повноваження </a:t>
            </a:r>
            <a:r>
              <a:rPr lang="uk-UA" sz="2000" b="1" dirty="0">
                <a:solidFill>
                  <a:srgbClr val="FF0000"/>
                </a:solidFill>
                <a:latin typeface="Times New Roman" panose="02020603050405020304" pitchFamily="18" charset="0"/>
                <a:cs typeface="Times New Roman" panose="02020603050405020304" pitchFamily="18" charset="0"/>
              </a:rPr>
              <a:t>навчальних центрів</a:t>
            </a:r>
            <a:r>
              <a:rPr lang="uk-UA" sz="2000" b="1" dirty="0">
                <a:solidFill>
                  <a:srgbClr val="002060"/>
                </a:solidFill>
                <a:latin typeface="Times New Roman" panose="02020603050405020304" pitchFamily="18" charset="0"/>
                <a:cs typeface="Times New Roman" panose="02020603050405020304" pitchFamily="18" charset="0"/>
              </a:rPr>
              <a:t>;</a:t>
            </a:r>
          </a:p>
          <a:p>
            <a:pPr marL="342900" lvl="0" indent="-342900">
              <a:buFontTx/>
              <a:buChar char="-"/>
            </a:pPr>
            <a:r>
              <a:rPr lang="uk-UA" sz="2000" b="1" dirty="0" smtClean="0">
                <a:solidFill>
                  <a:srgbClr val="002060"/>
                </a:solidFill>
                <a:latin typeface="Times New Roman" panose="02020603050405020304" pitchFamily="18" charset="0"/>
                <a:cs typeface="Times New Roman" panose="02020603050405020304" pitchFamily="18" charset="0"/>
              </a:rPr>
              <a:t>початкова освіта персоналу, </a:t>
            </a:r>
            <a:r>
              <a:rPr lang="uk-UA" sz="2000" b="1" dirty="0" smtClean="0">
                <a:solidFill>
                  <a:srgbClr val="FF0000"/>
                </a:solidFill>
                <a:latin typeface="Times New Roman" panose="02020603050405020304" pitchFamily="18" charset="0"/>
                <a:cs typeface="Times New Roman" panose="02020603050405020304" pitchFamily="18" charset="0"/>
              </a:rPr>
              <a:t>навчання та/або іспити</a:t>
            </a:r>
            <a:r>
              <a:rPr lang="uk-UA" sz="2000" b="1" dirty="0" smtClean="0">
                <a:solidFill>
                  <a:srgbClr val="002060"/>
                </a:solidFill>
                <a:latin typeface="Times New Roman" panose="02020603050405020304" pitchFamily="18" charset="0"/>
                <a:cs typeface="Times New Roman" panose="02020603050405020304" pitchFamily="18" charset="0"/>
              </a:rPr>
              <a:t>;</a:t>
            </a:r>
          </a:p>
          <a:p>
            <a:pPr marL="342900" lvl="0" indent="-342900">
              <a:buFontTx/>
              <a:buChar char="-"/>
            </a:pPr>
            <a:r>
              <a:rPr lang="uk-UA" sz="2000" b="1" dirty="0">
                <a:solidFill>
                  <a:srgbClr val="FF0000"/>
                </a:solidFill>
                <a:latin typeface="Times New Roman" panose="02020603050405020304" pitchFamily="18" charset="0"/>
                <a:cs typeface="Times New Roman" panose="02020603050405020304" pitchFamily="18" charset="0"/>
              </a:rPr>
              <a:t>т</a:t>
            </a:r>
            <a:r>
              <a:rPr lang="uk-UA" sz="2000" b="1" dirty="0" smtClean="0">
                <a:solidFill>
                  <a:srgbClr val="FF0000"/>
                </a:solidFill>
                <a:latin typeface="Times New Roman" panose="02020603050405020304" pitchFamily="18" charset="0"/>
                <a:cs typeface="Times New Roman" panose="02020603050405020304" pitchFamily="18" charset="0"/>
              </a:rPr>
              <a:t>ехнічний експерт </a:t>
            </a:r>
            <a:r>
              <a:rPr lang="uk-UA" sz="2000" b="1" dirty="0" smtClean="0">
                <a:solidFill>
                  <a:srgbClr val="002060"/>
                </a:solidFill>
                <a:latin typeface="Times New Roman" panose="02020603050405020304" pitchFamily="18" charset="0"/>
                <a:cs typeface="Times New Roman" panose="02020603050405020304" pitchFamily="18" charset="0"/>
              </a:rPr>
              <a:t>з питань перевірки придатності КТЗ </a:t>
            </a:r>
            <a:r>
              <a:rPr lang="uk-UA" sz="2000" b="1" dirty="0" smtClean="0">
                <a:solidFill>
                  <a:srgbClr val="FF0000"/>
                </a:solidFill>
                <a:latin typeface="Times New Roman" panose="02020603050405020304" pitchFamily="18" charset="0"/>
                <a:cs typeface="Times New Roman" panose="02020603050405020304" pitchFamily="18" charset="0"/>
              </a:rPr>
              <a:t>(ДК 003:2010);</a:t>
            </a:r>
          </a:p>
          <a:p>
            <a:pPr marL="342900" lvl="0" indent="-342900">
              <a:buFontTx/>
              <a:buChar char="-"/>
            </a:pPr>
            <a:r>
              <a:rPr lang="uk-UA" sz="2000" b="1" dirty="0">
                <a:solidFill>
                  <a:srgbClr val="FF0000"/>
                </a:solidFill>
                <a:latin typeface="Times New Roman" panose="02020603050405020304" pitchFamily="18" charset="0"/>
                <a:cs typeface="Times New Roman" panose="02020603050405020304" pitchFamily="18" charset="0"/>
              </a:rPr>
              <a:t>і</a:t>
            </a:r>
            <a:r>
              <a:rPr lang="uk-UA" sz="2000" b="1" dirty="0" smtClean="0">
                <a:solidFill>
                  <a:srgbClr val="FF0000"/>
                </a:solidFill>
                <a:latin typeface="Times New Roman" panose="02020603050405020304" pitchFamily="18" charset="0"/>
                <a:cs typeface="Times New Roman" panose="02020603050405020304" pitchFamily="18" charset="0"/>
              </a:rPr>
              <a:t>ндивідуальна</a:t>
            </a:r>
            <a:r>
              <a:rPr lang="uk-UA" sz="2000" b="1" dirty="0" smtClean="0">
                <a:solidFill>
                  <a:srgbClr val="002060"/>
                </a:solidFill>
                <a:latin typeface="Times New Roman" panose="02020603050405020304" pitchFamily="18" charset="0"/>
                <a:cs typeface="Times New Roman" panose="02020603050405020304" pitchFamily="18" charset="0"/>
              </a:rPr>
              <a:t> </a:t>
            </a:r>
            <a:r>
              <a:rPr lang="uk-UA" sz="2000" b="1" dirty="0" smtClean="0">
                <a:solidFill>
                  <a:srgbClr val="FF0000"/>
                </a:solidFill>
                <a:latin typeface="Times New Roman" panose="02020603050405020304" pitchFamily="18" charset="0"/>
                <a:cs typeface="Times New Roman" panose="02020603050405020304" pitchFamily="18" charset="0"/>
              </a:rPr>
              <a:t>печатка;</a:t>
            </a:r>
          </a:p>
          <a:p>
            <a:pPr marL="342900" lvl="0" indent="-342900">
              <a:buFontTx/>
              <a:buChar char="-"/>
            </a:pPr>
            <a:r>
              <a:rPr lang="uk-UA" sz="2000" b="1" dirty="0">
                <a:solidFill>
                  <a:srgbClr val="FF0000"/>
                </a:solidFill>
                <a:latin typeface="Times New Roman" panose="02020603050405020304" pitchFamily="18" charset="0"/>
                <a:cs typeface="Times New Roman" panose="02020603050405020304" pitchFamily="18" charset="0"/>
              </a:rPr>
              <a:t>п</a:t>
            </a:r>
            <a:r>
              <a:rPr lang="uk-UA" sz="2000" b="1" dirty="0" smtClean="0">
                <a:solidFill>
                  <a:srgbClr val="FF0000"/>
                </a:solidFill>
                <a:latin typeface="Times New Roman" panose="02020603050405020304" pitchFamily="18" charset="0"/>
                <a:cs typeface="Times New Roman" panose="02020603050405020304" pitchFamily="18" charset="0"/>
              </a:rPr>
              <a:t>остійний контроль </a:t>
            </a:r>
            <a:r>
              <a:rPr lang="uk-UA" sz="2000" b="1" dirty="0" smtClean="0">
                <a:solidFill>
                  <a:srgbClr val="002060"/>
                </a:solidFill>
                <a:latin typeface="Times New Roman" panose="02020603050405020304" pitchFamily="18" charset="0"/>
                <a:cs typeface="Times New Roman" panose="02020603050405020304" pitchFamily="18" charset="0"/>
              </a:rPr>
              <a:t>за роботою ПТК;</a:t>
            </a:r>
          </a:p>
          <a:p>
            <a:pPr marL="342900" lvl="0" indent="-342900">
              <a:buFontTx/>
              <a:buChar char="-"/>
            </a:pPr>
            <a:r>
              <a:rPr lang="uk-UA" sz="2000" b="1" dirty="0">
                <a:solidFill>
                  <a:srgbClr val="FF0000"/>
                </a:solidFill>
                <a:latin typeface="Times New Roman" panose="02020603050405020304" pitchFamily="18" charset="0"/>
                <a:cs typeface="Times New Roman" panose="02020603050405020304" pitchFamily="18" charset="0"/>
              </a:rPr>
              <a:t>о</a:t>
            </a:r>
            <a:r>
              <a:rPr lang="uk-UA" sz="2000" b="1" dirty="0" smtClean="0">
                <a:solidFill>
                  <a:srgbClr val="FF0000"/>
                </a:solidFill>
                <a:latin typeface="Times New Roman" panose="02020603050405020304" pitchFamily="18" charset="0"/>
                <a:cs typeface="Times New Roman" panose="02020603050405020304" pitchFamily="18" charset="0"/>
              </a:rPr>
              <a:t>бмін інформацією </a:t>
            </a:r>
            <a:r>
              <a:rPr lang="uk-UA" sz="2000" b="1" dirty="0">
                <a:solidFill>
                  <a:srgbClr val="002060"/>
                </a:solidFill>
                <a:latin typeface="Times New Roman" panose="02020603050405020304" pitchFamily="18" charset="0"/>
                <a:cs typeface="Times New Roman" panose="02020603050405020304" pitchFamily="18" charset="0"/>
              </a:rPr>
              <a:t>між ПТК і державами</a:t>
            </a:r>
            <a:r>
              <a:rPr lang="uk-UA" sz="2000" b="1" dirty="0" smtClean="0">
                <a:solidFill>
                  <a:srgbClr val="002060"/>
                </a:solidFill>
                <a:latin typeface="Times New Roman" panose="02020603050405020304" pitchFamily="18" charset="0"/>
                <a:cs typeface="Times New Roman" panose="02020603050405020304" pitchFamily="18" charset="0"/>
              </a:rPr>
              <a:t>;</a:t>
            </a:r>
          </a:p>
          <a:p>
            <a:pPr marL="342900" lvl="0" indent="-342900">
              <a:buFontTx/>
              <a:buChar char="-"/>
            </a:pPr>
            <a:r>
              <a:rPr lang="uk-UA" sz="2000" b="1" dirty="0">
                <a:solidFill>
                  <a:srgbClr val="FF0000"/>
                </a:solidFill>
                <a:latin typeface="Times New Roman" panose="02020603050405020304" pitchFamily="18" charset="0"/>
                <a:cs typeface="Times New Roman" panose="02020603050405020304" pitchFamily="18" charset="0"/>
              </a:rPr>
              <a:t>с</a:t>
            </a:r>
            <a:r>
              <a:rPr lang="uk-UA" sz="2000" b="1" dirty="0" smtClean="0">
                <a:solidFill>
                  <a:srgbClr val="FF0000"/>
                </a:solidFill>
                <a:latin typeface="Times New Roman" panose="02020603050405020304" pitchFamily="18" charset="0"/>
                <a:cs typeface="Times New Roman" panose="02020603050405020304" pitchFamily="18" charset="0"/>
              </a:rPr>
              <a:t>татистична</a:t>
            </a:r>
            <a:r>
              <a:rPr lang="uk-UA" sz="2000" b="1" dirty="0" smtClean="0">
                <a:solidFill>
                  <a:srgbClr val="002060"/>
                </a:solidFill>
                <a:latin typeface="Times New Roman" panose="02020603050405020304" pitchFamily="18" charset="0"/>
                <a:cs typeface="Times New Roman" panose="02020603050405020304" pitchFamily="18" charset="0"/>
              </a:rPr>
              <a:t> обробка результатів перевірки КТЗ.</a:t>
            </a:r>
            <a:endParaRPr lang="uk-UA"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99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3318DD85-5CA3-4238-8D7D-8DE1D3721B91}" type="slidenum">
              <a:rPr lang="ru-RU" sz="3200" b="1" smtClean="0">
                <a:solidFill>
                  <a:prstClr val="black"/>
                </a:solidFill>
                <a:latin typeface="Times New Roman" panose="02020603050405020304" pitchFamily="18" charset="0"/>
                <a:cs typeface="Times New Roman" panose="02020603050405020304" pitchFamily="18" charset="0"/>
              </a:rPr>
              <a:pPr>
                <a:defRPr/>
              </a:pPr>
              <a:t>8</a:t>
            </a:fld>
            <a:endParaRPr lang="ru-RU" sz="3200" b="1" dirty="0">
              <a:solidFill>
                <a:prstClr val="black"/>
              </a:solidFill>
              <a:latin typeface="Times New Roman" panose="02020603050405020304" pitchFamily="18" charset="0"/>
              <a:cs typeface="Times New Roman" panose="02020603050405020304" pitchFamily="18" charset="0"/>
            </a:endParaRPr>
          </a:p>
        </p:txBody>
      </p:sp>
      <p:sp>
        <p:nvSpPr>
          <p:cNvPr id="463875" name="TextBox 2"/>
          <p:cNvSpPr txBox="1">
            <a:spLocks noChangeArrowheads="1"/>
          </p:cNvSpPr>
          <p:nvPr/>
        </p:nvSpPr>
        <p:spPr bwMode="auto">
          <a:xfrm>
            <a:off x="395288" y="260350"/>
            <a:ext cx="8497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uk-UA" sz="2400" b="1">
                <a:solidFill>
                  <a:srgbClr val="000000"/>
                </a:solidFill>
                <a:latin typeface="Times New Roman" pitchFamily="18" charset="0"/>
                <a:cs typeface="Times New Roman" pitchFamily="18" charset="0"/>
              </a:rPr>
              <a:t>Аналіз деяких правових норм НПА з питань ОТК       2/3</a:t>
            </a:r>
            <a:endParaRPr lang="uk-UA" altLang="uk-UA" sz="1800">
              <a:solidFill>
                <a:srgbClr val="000000"/>
              </a:solidFill>
            </a:endParaRPr>
          </a:p>
        </p:txBody>
      </p:sp>
      <p:sp>
        <p:nvSpPr>
          <p:cNvPr id="463876" name="TextBox 3"/>
          <p:cNvSpPr txBox="1">
            <a:spLocks noChangeArrowheads="1"/>
          </p:cNvSpPr>
          <p:nvPr/>
        </p:nvSpPr>
        <p:spPr bwMode="auto">
          <a:xfrm>
            <a:off x="395288" y="1052513"/>
            <a:ext cx="811371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ts val="600"/>
              </a:spcBef>
              <a:spcAft>
                <a:spcPts val="600"/>
              </a:spcAft>
              <a:buFontTx/>
              <a:buNone/>
            </a:pPr>
            <a:r>
              <a:rPr lang="uk-UA" altLang="uk-UA" sz="2800" dirty="0">
                <a:solidFill>
                  <a:srgbClr val="FF0000"/>
                </a:solidFill>
              </a:rPr>
              <a:t>       </a:t>
            </a:r>
            <a:r>
              <a:rPr lang="en-US" altLang="uk-UA" sz="2800" b="1" dirty="0">
                <a:solidFill>
                  <a:srgbClr val="FF0000"/>
                </a:solidFill>
                <a:latin typeface="Times New Roman" pitchFamily="18" charset="0"/>
                <a:cs typeface="Times New Roman" pitchFamily="18" charset="0"/>
              </a:rPr>
              <a:t>19</a:t>
            </a:r>
            <a:r>
              <a:rPr lang="uk-UA" altLang="uk-UA" sz="2800" b="1" dirty="0" smtClean="0">
                <a:solidFill>
                  <a:srgbClr val="FF0000"/>
                </a:solidFill>
                <a:latin typeface="Times New Roman" pitchFamily="18" charset="0"/>
                <a:cs typeface="Times New Roman" pitchFamily="18" charset="0"/>
              </a:rPr>
              <a:t>. </a:t>
            </a:r>
            <a:r>
              <a:rPr lang="uk-UA" altLang="uk-UA" sz="2800" i="1" dirty="0" smtClean="0">
                <a:solidFill>
                  <a:srgbClr val="FF0000"/>
                </a:solidFill>
                <a:latin typeface="Times New Roman" pitchFamily="18" charset="0"/>
                <a:cs typeface="Times New Roman" pitchFamily="18" charset="0"/>
              </a:rPr>
              <a:t>(Витяг)</a:t>
            </a:r>
            <a:r>
              <a:rPr lang="uk-UA" altLang="uk-UA" sz="2800" i="1" dirty="0" smtClean="0">
                <a:solidFill>
                  <a:prstClr val="black"/>
                </a:solidFill>
              </a:rPr>
              <a:t> </a:t>
            </a:r>
            <a:r>
              <a:rPr lang="uk-UA" altLang="uk-UA" sz="2800" dirty="0">
                <a:solidFill>
                  <a:prstClr val="black"/>
                </a:solidFill>
                <a:latin typeface="Times New Roman" pitchFamily="18" charset="0"/>
                <a:cs typeface="Times New Roman" pitchFamily="18" charset="0"/>
              </a:rPr>
              <a:t>Якщо протокол перевірки технічного стану застосовується як альтернатива </a:t>
            </a:r>
            <a:r>
              <a:rPr lang="uk-UA" altLang="uk-UA" sz="2800" u="sng" dirty="0">
                <a:solidFill>
                  <a:prstClr val="black"/>
                </a:solidFill>
                <a:latin typeface="Times New Roman" pitchFamily="18" charset="0"/>
                <a:cs typeface="Times New Roman" pitchFamily="18" charset="0"/>
              </a:rPr>
              <a:t>Міжнародному сертифікату технічного огляду </a:t>
            </a:r>
            <a:r>
              <a:rPr lang="uk-UA" altLang="uk-UA" sz="2800" dirty="0">
                <a:solidFill>
                  <a:prstClr val="black"/>
                </a:solidFill>
                <a:latin typeface="Times New Roman" pitchFamily="18" charset="0"/>
                <a:cs typeface="Times New Roman" pitchFamily="18" charset="0"/>
              </a:rPr>
              <a:t>(на вимогу замовника), його </a:t>
            </a:r>
            <a:r>
              <a:rPr lang="uk-UA" altLang="uk-UA" sz="2800" dirty="0">
                <a:solidFill>
                  <a:srgbClr val="0070C0"/>
                </a:solidFill>
                <a:latin typeface="Times New Roman" pitchFamily="18" charset="0"/>
                <a:cs typeface="Times New Roman" pitchFamily="18" charset="0"/>
              </a:rPr>
              <a:t>видають акредитовані згідно із Законом України "Про акредитацію органів з оцінки відповідності" виконавці </a:t>
            </a:r>
            <a:r>
              <a:rPr lang="uk-UA" altLang="uk-UA" sz="2800" dirty="0">
                <a:solidFill>
                  <a:prstClr val="black"/>
                </a:solidFill>
                <a:latin typeface="Times New Roman" pitchFamily="18" charset="0"/>
                <a:cs typeface="Times New Roman" pitchFamily="18" charset="0"/>
              </a:rPr>
              <a:t>відповідно до </a:t>
            </a:r>
            <a:r>
              <a:rPr lang="uk-UA" altLang="uk-UA" sz="2800" u="sng" dirty="0">
                <a:solidFill>
                  <a:srgbClr val="FF0000"/>
                </a:solidFill>
                <a:latin typeface="Times New Roman" pitchFamily="18" charset="0"/>
                <a:cs typeface="Times New Roman" pitchFamily="18" charset="0"/>
              </a:rPr>
              <a:t>Угоди про прийняття єдиних умов періодичних технічних оглядів колісних транспортних засобів і про взаємне визнання таких оглядів </a:t>
            </a:r>
            <a:r>
              <a:rPr lang="uk-UA" altLang="uk-UA" sz="2800" dirty="0">
                <a:solidFill>
                  <a:prstClr val="black"/>
                </a:solidFill>
                <a:latin typeface="Times New Roman" pitchFamily="18" charset="0"/>
                <a:cs typeface="Times New Roman" pitchFamily="18" charset="0"/>
              </a:rPr>
              <a:t>із зазначенням у протоколі слів такого змісту: </a:t>
            </a:r>
            <a:r>
              <a:rPr lang="uk-UA" altLang="uk-UA" sz="2800" u="sng" dirty="0">
                <a:solidFill>
                  <a:srgbClr val="0070C0"/>
                </a:solidFill>
                <a:latin typeface="Times New Roman" pitchFamily="18" charset="0"/>
                <a:cs typeface="Times New Roman" pitchFamily="18" charset="0"/>
              </a:rPr>
              <a:t>"Міжнародний технічний огляд проведено".</a:t>
            </a:r>
          </a:p>
        </p:txBody>
      </p:sp>
      <p:pic>
        <p:nvPicPr>
          <p:cNvPr id="463877" name="Picture 10" descr="Результат пошуку зображень за запитом &quot;дп державтотрансндіпроект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Tree>
    <p:extLst>
      <p:ext uri="{BB962C8B-B14F-4D97-AF65-F5344CB8AC3E}">
        <p14:creationId xmlns:p14="http://schemas.microsoft.com/office/powerpoint/2010/main" val="355427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97E472D-27F7-4CE6-9C4B-855A32D998B9}" type="slidenum">
              <a:rPr lang="ru-RU" sz="3200" b="1" smtClean="0">
                <a:solidFill>
                  <a:prstClr val="black"/>
                </a:solidFill>
                <a:latin typeface="Times New Roman" panose="02020603050405020304" pitchFamily="18" charset="0"/>
                <a:cs typeface="Times New Roman" panose="02020603050405020304" pitchFamily="18" charset="0"/>
              </a:rPr>
              <a:pPr>
                <a:defRPr/>
              </a:pPr>
              <a:t>9</a:t>
            </a:fld>
            <a:endParaRPr lang="ru-RU" sz="3200" b="1" dirty="0">
              <a:solidFill>
                <a:prstClr val="black"/>
              </a:solidFill>
              <a:latin typeface="Times New Roman" panose="02020603050405020304" pitchFamily="18" charset="0"/>
              <a:cs typeface="Times New Roman" panose="02020603050405020304" pitchFamily="18" charset="0"/>
            </a:endParaRPr>
          </a:p>
        </p:txBody>
      </p:sp>
      <p:grpSp>
        <p:nvGrpSpPr>
          <p:cNvPr id="6" name="Группа 5"/>
          <p:cNvGrpSpPr/>
          <p:nvPr/>
        </p:nvGrpSpPr>
        <p:grpSpPr>
          <a:xfrm>
            <a:off x="250825" y="163513"/>
            <a:ext cx="8569325" cy="6194155"/>
            <a:chOff x="250825" y="163513"/>
            <a:chExt cx="8569325" cy="6194155"/>
          </a:xfrm>
        </p:grpSpPr>
        <p:sp>
          <p:nvSpPr>
            <p:cNvPr id="4" name="Прямоугольник 3"/>
            <p:cNvSpPr/>
            <p:nvPr/>
          </p:nvSpPr>
          <p:spPr>
            <a:xfrm>
              <a:off x="654050" y="163513"/>
              <a:ext cx="8064500" cy="144145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solidFill>
                  <a:prstClr val="white"/>
                </a:solidFill>
              </a:endParaRPr>
            </a:p>
          </p:txBody>
        </p:sp>
        <p:sp>
          <p:nvSpPr>
            <p:cNvPr id="3" name="TextBox 2"/>
            <p:cNvSpPr txBox="1"/>
            <p:nvPr/>
          </p:nvSpPr>
          <p:spPr>
            <a:xfrm>
              <a:off x="835025" y="284163"/>
              <a:ext cx="7704138" cy="1200150"/>
            </a:xfrm>
            <a:prstGeom prst="rect">
              <a:avLst/>
            </a:prstGeom>
            <a:noFill/>
          </p:spPr>
          <p:txBody>
            <a:bodyPr>
              <a:spAutoFit/>
            </a:bodyPr>
            <a:lstStyle/>
            <a:p>
              <a:pPr algn="ctr">
                <a:defRPr/>
              </a:pPr>
              <a:r>
                <a:rPr lang="ru-RU" b="1" dirty="0">
                  <a:solidFill>
                    <a:srgbClr val="C00000"/>
                  </a:solidFill>
                  <a:latin typeface="Times New Roman" panose="02020603050405020304" pitchFamily="18" charset="0"/>
                  <a:cs typeface="Times New Roman" panose="02020603050405020304" pitchFamily="18" charset="0"/>
                </a:rPr>
                <a:t>Угода про </a:t>
              </a:r>
              <a:r>
                <a:rPr lang="ru-RU" b="1" dirty="0" err="1">
                  <a:solidFill>
                    <a:srgbClr val="C00000"/>
                  </a:solidFill>
                  <a:latin typeface="Times New Roman" panose="02020603050405020304" pitchFamily="18" charset="0"/>
                  <a:cs typeface="Times New Roman" panose="02020603050405020304" pitchFamily="18" charset="0"/>
                </a:rPr>
                <a:t>прийняття</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єдиних</a:t>
              </a:r>
              <a:r>
                <a:rPr lang="ru-RU" b="1" dirty="0">
                  <a:solidFill>
                    <a:srgbClr val="C00000"/>
                  </a:solidFill>
                  <a:latin typeface="Times New Roman" panose="02020603050405020304" pitchFamily="18" charset="0"/>
                  <a:cs typeface="Times New Roman" panose="02020603050405020304" pitchFamily="18" charset="0"/>
                </a:rPr>
                <a:t> умов </a:t>
              </a:r>
              <a:r>
                <a:rPr lang="ru-RU" b="1" dirty="0" err="1">
                  <a:solidFill>
                    <a:srgbClr val="C00000"/>
                  </a:solidFill>
                  <a:latin typeface="Times New Roman" panose="02020603050405020304" pitchFamily="18" charset="0"/>
                  <a:cs typeface="Times New Roman" panose="02020603050405020304" pitchFamily="18" charset="0"/>
                </a:rPr>
                <a:t>періодичних</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технічних</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оглядів</a:t>
              </a:r>
              <a:r>
                <a:rPr lang="ru-RU" b="1" dirty="0">
                  <a:solidFill>
                    <a:srgbClr val="C00000"/>
                  </a:solidFill>
                  <a:latin typeface="Times New Roman" panose="02020603050405020304" pitchFamily="18" charset="0"/>
                  <a:cs typeface="Times New Roman" panose="02020603050405020304" pitchFamily="18" charset="0"/>
                </a:rPr>
                <a:t> КТЗ і</a:t>
              </a:r>
            </a:p>
            <a:p>
              <a:pPr algn="ctr">
                <a:defRPr/>
              </a:pPr>
              <a:r>
                <a:rPr lang="ru-RU" b="1" dirty="0">
                  <a:solidFill>
                    <a:srgbClr val="C00000"/>
                  </a:solidFill>
                  <a:latin typeface="Times New Roman" panose="02020603050405020304" pitchFamily="18" charset="0"/>
                  <a:cs typeface="Times New Roman" panose="02020603050405020304" pitchFamily="18" charset="0"/>
                </a:rPr>
                <a:t>про </a:t>
              </a:r>
              <a:r>
                <a:rPr lang="ru-RU" b="1" dirty="0" err="1">
                  <a:solidFill>
                    <a:srgbClr val="C00000"/>
                  </a:solidFill>
                  <a:latin typeface="Times New Roman" panose="02020603050405020304" pitchFamily="18" charset="0"/>
                  <a:cs typeface="Times New Roman" panose="02020603050405020304" pitchFamily="18" charset="0"/>
                </a:rPr>
                <a:t>взаємне</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визнання</a:t>
              </a:r>
              <a:r>
                <a:rPr lang="ru-RU" b="1" dirty="0">
                  <a:solidFill>
                    <a:srgbClr val="C00000"/>
                  </a:solidFill>
                  <a:latin typeface="Times New Roman" panose="02020603050405020304" pitchFamily="18" charset="0"/>
                  <a:cs typeface="Times New Roman" panose="02020603050405020304" pitchFamily="18" charset="0"/>
                </a:rPr>
                <a:t> таких </a:t>
              </a:r>
              <a:r>
                <a:rPr lang="ru-RU" b="1" dirty="0" err="1">
                  <a:solidFill>
                    <a:srgbClr val="C00000"/>
                  </a:solidFill>
                  <a:latin typeface="Times New Roman" panose="02020603050405020304" pitchFamily="18" charset="0"/>
                  <a:cs typeface="Times New Roman" panose="02020603050405020304" pitchFamily="18" charset="0"/>
                </a:rPr>
                <a:t>оглядів</a:t>
              </a:r>
              <a:endParaRPr lang="ru-RU" b="1" dirty="0">
                <a:solidFill>
                  <a:srgbClr val="C00000"/>
                </a:solidFill>
                <a:latin typeface="Times New Roman" panose="02020603050405020304" pitchFamily="18" charset="0"/>
                <a:cs typeface="Times New Roman" panose="02020603050405020304" pitchFamily="18" charset="0"/>
              </a:endParaRPr>
            </a:p>
            <a:p>
              <a:pPr algn="ctr">
                <a:defRPr/>
              </a:pPr>
              <a:r>
                <a:rPr lang="ru-RU" dirty="0">
                  <a:solidFill>
                    <a:prstClr val="black"/>
                  </a:solidFill>
                  <a:latin typeface="Times New Roman" panose="02020603050405020304" pitchFamily="18" charset="0"/>
                  <a:cs typeface="Times New Roman" panose="02020603050405020304" pitchFamily="18" charset="0"/>
                </a:rPr>
                <a:t>Указ Президента </a:t>
              </a:r>
              <a:r>
                <a:rPr lang="ru-RU" dirty="0" err="1">
                  <a:solidFill>
                    <a:prstClr val="black"/>
                  </a:solidFill>
                  <a:latin typeface="Times New Roman" panose="02020603050405020304" pitchFamily="18" charset="0"/>
                  <a:cs typeface="Times New Roman" panose="02020603050405020304" pitchFamily="18" charset="0"/>
                </a:rPr>
                <a:t>України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від</a:t>
              </a:r>
              <a:r>
                <a:rPr lang="ru-RU" dirty="0">
                  <a:solidFill>
                    <a:prstClr val="black"/>
                  </a:solidFill>
                  <a:latin typeface="Times New Roman" panose="02020603050405020304" pitchFamily="18" charset="0"/>
                  <a:cs typeface="Times New Roman" panose="02020603050405020304" pitchFamily="18" charset="0"/>
                </a:rPr>
                <a:t> 28 лютого 2006 року № 159</a:t>
              </a:r>
            </a:p>
            <a:p>
              <a:pPr algn="ctr">
                <a:defRPr/>
              </a:pPr>
              <a:r>
                <a:rPr lang="en-US" i="1" dirty="0">
                  <a:solidFill>
                    <a:srgbClr val="0070C0"/>
                  </a:solidFill>
                  <a:latin typeface="Times New Roman" panose="02020603050405020304" pitchFamily="18" charset="0"/>
                  <a:cs typeface="Times New Roman" panose="02020603050405020304" pitchFamily="18" charset="0"/>
                </a:rPr>
                <a:t>ECE</a:t>
              </a:r>
              <a:r>
                <a:rPr lang="uk-UA" i="1" dirty="0">
                  <a:solidFill>
                    <a:srgbClr val="0070C0"/>
                  </a:solidFill>
                  <a:latin typeface="Times New Roman" panose="02020603050405020304" pitchFamily="18" charset="0"/>
                  <a:cs typeface="Times New Roman" panose="02020603050405020304" pitchFamily="18" charset="0"/>
                </a:rPr>
                <a:t>/</a:t>
              </a:r>
              <a:r>
                <a:rPr lang="en-US" i="1" dirty="0">
                  <a:solidFill>
                    <a:srgbClr val="0070C0"/>
                  </a:solidFill>
                  <a:latin typeface="Times New Roman" panose="02020603050405020304" pitchFamily="18" charset="0"/>
                  <a:cs typeface="Times New Roman" panose="02020603050405020304" pitchFamily="18" charset="0"/>
                </a:rPr>
                <a:t>TRANS</a:t>
              </a:r>
              <a:r>
                <a:rPr lang="uk-UA" i="1" dirty="0">
                  <a:solidFill>
                    <a:srgbClr val="0070C0"/>
                  </a:solidFill>
                  <a:latin typeface="Times New Roman" panose="02020603050405020304" pitchFamily="18" charset="0"/>
                  <a:cs typeface="Times New Roman" panose="02020603050405020304" pitchFamily="18" charset="0"/>
                </a:rPr>
                <a:t>/</a:t>
              </a:r>
              <a:r>
                <a:rPr lang="en-US" i="1" dirty="0">
                  <a:solidFill>
                    <a:srgbClr val="0070C0"/>
                  </a:solidFill>
                  <a:latin typeface="Times New Roman" panose="02020603050405020304" pitchFamily="18" charset="0"/>
                  <a:cs typeface="Times New Roman" panose="02020603050405020304" pitchFamily="18" charset="0"/>
                </a:rPr>
                <a:t>WP.29</a:t>
              </a:r>
              <a:r>
                <a:rPr lang="uk-UA" i="1" dirty="0">
                  <a:solidFill>
                    <a:srgbClr val="0070C0"/>
                  </a:solidFill>
                  <a:latin typeface="Times New Roman" panose="02020603050405020304" pitchFamily="18" charset="0"/>
                  <a:cs typeface="Times New Roman" panose="02020603050405020304" pitchFamily="18" charset="0"/>
                </a:rPr>
                <a:t>/</a:t>
              </a:r>
              <a:r>
                <a:rPr lang="en-US" i="1" dirty="0">
                  <a:solidFill>
                    <a:srgbClr val="0070C0"/>
                  </a:solidFill>
                  <a:latin typeface="Times New Roman" panose="02020603050405020304" pitchFamily="18" charset="0"/>
                  <a:cs typeface="Times New Roman" panose="02020603050405020304" pitchFamily="18" charset="0"/>
                </a:rPr>
                <a:t>1132</a:t>
              </a:r>
              <a:endParaRPr lang="uk-UA" i="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68338" y="1773238"/>
              <a:ext cx="4356100" cy="1873250"/>
            </a:xfrm>
            <a:prstGeom prst="rect">
              <a:avLst/>
            </a:prstGeom>
            <a:solidFill>
              <a:srgbClr val="FFC000">
                <a:alpha val="4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solidFill>
                  <a:prstClr val="white"/>
                </a:solidFill>
              </a:endParaRPr>
            </a:p>
          </p:txBody>
        </p:sp>
        <p:sp>
          <p:nvSpPr>
            <p:cNvPr id="7" name="Прямоугольник 6"/>
            <p:cNvSpPr/>
            <p:nvPr/>
          </p:nvSpPr>
          <p:spPr>
            <a:xfrm>
              <a:off x="5330825" y="1773238"/>
              <a:ext cx="2652713" cy="12969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b="1" dirty="0">
                  <a:solidFill>
                    <a:srgbClr val="FF0000"/>
                  </a:solidFill>
                  <a:latin typeface="Times New Roman" panose="02020603050405020304" pitchFamily="18" charset="0"/>
                  <a:cs typeface="Times New Roman" panose="02020603050405020304" pitchFamily="18" charset="0"/>
                </a:rPr>
                <a:t>Припис №1</a:t>
              </a:r>
            </a:p>
            <a:p>
              <a:pPr algn="ctr">
                <a:defRPr/>
              </a:pPr>
              <a:r>
                <a:rPr lang="uk-UA" sz="2400" b="1" dirty="0">
                  <a:solidFill>
                    <a:srgbClr val="FF0000"/>
                  </a:solidFill>
                  <a:latin typeface="Times New Roman" panose="02020603050405020304" pitchFamily="18" charset="0"/>
                  <a:cs typeface="Times New Roman" panose="02020603050405020304" pitchFamily="18" charset="0"/>
                </a:rPr>
                <a:t>викиди</a:t>
              </a:r>
              <a:r>
                <a:rPr lang="uk-UA" sz="2400" b="1" dirty="0">
                  <a:solidFill>
                    <a:prstClr val="white"/>
                  </a:solidFill>
                  <a:latin typeface="Times New Roman" panose="02020603050405020304" pitchFamily="18" charset="0"/>
                  <a:cs typeface="Times New Roman" panose="02020603050405020304" pitchFamily="18" charset="0"/>
                </a:rPr>
                <a:t> 1</a:t>
              </a:r>
            </a:p>
          </p:txBody>
        </p:sp>
        <p:sp>
          <p:nvSpPr>
            <p:cNvPr id="465927" name="TextBox 7"/>
            <p:cNvSpPr txBox="1">
              <a:spLocks noChangeArrowheads="1"/>
            </p:cNvSpPr>
            <p:nvPr/>
          </p:nvSpPr>
          <p:spPr bwMode="auto">
            <a:xfrm>
              <a:off x="769938" y="1855788"/>
              <a:ext cx="41751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uk-UA" sz="4000" dirty="0">
                  <a:solidFill>
                    <a:prstClr val="black"/>
                  </a:solidFill>
                  <a:latin typeface="Times New Roman" pitchFamily="18" charset="0"/>
                  <a:cs typeface="Times New Roman" pitchFamily="18" charset="0"/>
                </a:rPr>
                <a:t>Резолюція </a:t>
              </a:r>
              <a:r>
                <a:rPr lang="uk-UA" altLang="uk-UA" sz="4000" dirty="0" smtClean="0">
                  <a:solidFill>
                    <a:prstClr val="black"/>
                  </a:solidFill>
                  <a:latin typeface="Times New Roman" pitchFamily="18" charset="0"/>
                  <a:cs typeface="Times New Roman" pitchFamily="18" charset="0"/>
                </a:rPr>
                <a:t>СР.6 </a:t>
              </a:r>
              <a:r>
                <a:rPr lang="uk-UA" altLang="uk-UA" sz="2000" dirty="0" smtClean="0">
                  <a:solidFill>
                    <a:prstClr val="black"/>
                  </a:solidFill>
                  <a:latin typeface="Times New Roman" pitchFamily="18" charset="0"/>
                  <a:cs typeface="Times New Roman" pitchFamily="18" charset="0"/>
                </a:rPr>
                <a:t>[24] </a:t>
              </a:r>
              <a:endParaRPr lang="uk-UA" altLang="uk-UA" sz="2000" dirty="0">
                <a:solidFill>
                  <a:prstClr val="black"/>
                </a:solidFill>
                <a:latin typeface="Times New Roman" pitchFamily="18" charset="0"/>
                <a:cs typeface="Times New Roman" pitchFamily="18" charset="0"/>
              </a:endParaRPr>
            </a:p>
            <a:p>
              <a:pPr algn="ctr" eaLnBrk="1" hangingPunct="1">
                <a:spcBef>
                  <a:spcPct val="0"/>
                </a:spcBef>
                <a:buFontTx/>
                <a:buNone/>
              </a:pPr>
              <a:r>
                <a:rPr lang="uk-UA" altLang="uk-UA" sz="1800" dirty="0">
                  <a:solidFill>
                    <a:prstClr val="black"/>
                  </a:solidFill>
                  <a:latin typeface="Times New Roman" pitchFamily="18" charset="0"/>
                  <a:cs typeface="Times New Roman" pitchFamily="18" charset="0"/>
                </a:rPr>
                <a:t>стосовно адміністративних та технічних положень, необхідних для проведення </a:t>
              </a:r>
              <a:r>
                <a:rPr lang="uk-UA" altLang="uk-UA" sz="1800" dirty="0" smtClean="0">
                  <a:solidFill>
                    <a:prstClr val="black"/>
                  </a:solidFill>
                  <a:latin typeface="Times New Roman" pitchFamily="18" charset="0"/>
                  <a:cs typeface="Times New Roman" pitchFamily="18" charset="0"/>
                </a:rPr>
                <a:t>МТО </a:t>
              </a:r>
              <a:r>
                <a:rPr lang="uk-UA" altLang="uk-UA" sz="1800" dirty="0">
                  <a:solidFill>
                    <a:prstClr val="black"/>
                  </a:solidFill>
                  <a:latin typeface="Times New Roman" pitchFamily="18" charset="0"/>
                  <a:cs typeface="Times New Roman" pitchFamily="18" charset="0"/>
                </a:rPr>
                <a:t>відповідно до Приписів </a:t>
              </a:r>
              <a:r>
                <a:rPr lang="uk-UA" altLang="uk-UA" sz="1800" dirty="0" smtClean="0">
                  <a:solidFill>
                    <a:prstClr val="black"/>
                  </a:solidFill>
                  <a:latin typeface="Times New Roman" pitchFamily="18" charset="0"/>
                  <a:cs typeface="Times New Roman" pitchFamily="18" charset="0"/>
                </a:rPr>
                <a:t>ВУ-1997</a:t>
              </a:r>
            </a:p>
            <a:p>
              <a:pPr algn="ctr" eaLnBrk="1" hangingPunct="1">
                <a:spcBef>
                  <a:spcPct val="0"/>
                </a:spcBef>
                <a:buFontTx/>
                <a:buNone/>
              </a:pPr>
              <a:r>
                <a:rPr lang="uk-UA" altLang="uk-UA" sz="1800" i="1" dirty="0" smtClean="0">
                  <a:solidFill>
                    <a:srgbClr val="0070C0"/>
                  </a:solidFill>
                  <a:latin typeface="Times New Roman" pitchFamily="18" charset="0"/>
                  <a:cs typeface="Times New Roman" pitchFamily="18" charset="0"/>
                </a:rPr>
                <a:t>(аналог Директиві 2014/45/ЄС)</a:t>
              </a:r>
              <a:endParaRPr lang="uk-UA" altLang="uk-UA" sz="1800"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769938" y="5160963"/>
              <a:ext cx="2635250" cy="108426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solidFill>
                  <a:prstClr val="white"/>
                </a:solidFill>
              </a:endParaRPr>
            </a:p>
          </p:txBody>
        </p:sp>
        <p:sp>
          <p:nvSpPr>
            <p:cNvPr id="465929" name="TextBox 9"/>
            <p:cNvSpPr txBox="1">
              <a:spLocks noChangeArrowheads="1"/>
            </p:cNvSpPr>
            <p:nvPr/>
          </p:nvSpPr>
          <p:spPr bwMode="auto">
            <a:xfrm>
              <a:off x="1460500" y="5276850"/>
              <a:ext cx="1296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uk-UA" sz="4000" b="1">
                  <a:solidFill>
                    <a:srgbClr val="FF0000"/>
                  </a:solidFill>
                  <a:latin typeface="Times New Roman" pitchFamily="18" charset="0"/>
                  <a:cs typeface="Times New Roman" pitchFamily="18" charset="0"/>
                </a:rPr>
                <a:t>ПТК</a:t>
              </a:r>
            </a:p>
          </p:txBody>
        </p:sp>
        <p:pic>
          <p:nvPicPr>
            <p:cNvPr id="46593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629150"/>
              <a:ext cx="4083050"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Овал 10"/>
            <p:cNvSpPr/>
            <p:nvPr/>
          </p:nvSpPr>
          <p:spPr>
            <a:xfrm>
              <a:off x="668338" y="3789363"/>
              <a:ext cx="2909887" cy="1079500"/>
            </a:xfrm>
            <a:prstGeom prst="ellipse">
              <a:avLst/>
            </a:prstGeom>
            <a:solidFill>
              <a:srgbClr val="00B050">
                <a:alpha val="61000"/>
              </a:srgbClr>
            </a:solidFill>
            <a:ln>
              <a:solidFill>
                <a:srgbClr val="00B05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b="1" dirty="0">
                  <a:solidFill>
                    <a:prstClr val="white"/>
                  </a:solidFill>
                  <a:latin typeface="Times New Roman" panose="02020603050405020304" pitchFamily="18" charset="0"/>
                  <a:cs typeface="Times New Roman" panose="02020603050405020304" pitchFamily="18" charset="0"/>
                </a:rPr>
                <a:t>АКРЕДИТАЦІЯ НААУ</a:t>
              </a:r>
            </a:p>
            <a:p>
              <a:pPr algn="ctr">
                <a:defRPr/>
              </a:pPr>
              <a:r>
                <a:rPr lang="uk-UA" b="1" dirty="0">
                  <a:solidFill>
                    <a:prstClr val="white"/>
                  </a:solidFill>
                  <a:latin typeface="Times New Roman" panose="02020603050405020304" pitchFamily="18" charset="0"/>
                  <a:cs typeface="Times New Roman" panose="02020603050405020304" pitchFamily="18" charset="0"/>
                </a:rPr>
                <a:t>(Дир. 2014/45/ЄС)</a:t>
              </a:r>
            </a:p>
          </p:txBody>
        </p:sp>
        <p:sp>
          <p:nvSpPr>
            <p:cNvPr id="465932" name="TextBox 11"/>
            <p:cNvSpPr txBox="1">
              <a:spLocks noChangeArrowheads="1"/>
            </p:cNvSpPr>
            <p:nvPr/>
          </p:nvSpPr>
          <p:spPr bwMode="auto">
            <a:xfrm>
              <a:off x="5364163" y="4984750"/>
              <a:ext cx="2016125"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uk-UA" b="1">
                  <a:solidFill>
                    <a:srgbClr val="FF0000"/>
                  </a:solidFill>
                  <a:latin typeface="Times New Roman" pitchFamily="18" charset="0"/>
                  <a:cs typeface="Times New Roman" pitchFamily="18" charset="0"/>
                </a:rPr>
                <a:t>Протокол</a:t>
              </a:r>
            </a:p>
          </p:txBody>
        </p:sp>
        <p:sp>
          <p:nvSpPr>
            <p:cNvPr id="14" name="Прямоугольник 13"/>
            <p:cNvSpPr/>
            <p:nvPr/>
          </p:nvSpPr>
          <p:spPr>
            <a:xfrm>
              <a:off x="5954713" y="3268663"/>
              <a:ext cx="2597150" cy="16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solidFill>
                  <a:prstClr val="white"/>
                </a:solidFill>
              </a:endParaRPr>
            </a:p>
          </p:txBody>
        </p:sp>
        <p:sp>
          <p:nvSpPr>
            <p:cNvPr id="465934" name="TextBox 12"/>
            <p:cNvSpPr txBox="1">
              <a:spLocks noChangeArrowheads="1"/>
            </p:cNvSpPr>
            <p:nvPr/>
          </p:nvSpPr>
          <p:spPr bwMode="auto">
            <a:xfrm>
              <a:off x="5954713" y="3359150"/>
              <a:ext cx="2597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uk-UA" altLang="uk-UA" sz="2400" b="1">
                  <a:solidFill>
                    <a:srgbClr val="FF0000"/>
                  </a:solidFill>
                  <a:latin typeface="Times New Roman" pitchFamily="18" charset="0"/>
                  <a:cs typeface="Times New Roman" pitchFamily="18" charset="0"/>
                </a:rPr>
                <a:t>Припис № 2</a:t>
              </a:r>
            </a:p>
            <a:p>
              <a:pPr algn="ctr" eaLnBrk="1" hangingPunct="1">
                <a:spcBef>
                  <a:spcPct val="0"/>
                </a:spcBef>
                <a:buFontTx/>
                <a:buNone/>
              </a:pPr>
              <a:r>
                <a:rPr lang="uk-UA" altLang="uk-UA" sz="2400" b="1">
                  <a:solidFill>
                    <a:srgbClr val="FF0000"/>
                  </a:solidFill>
                  <a:latin typeface="Times New Roman" pitchFamily="18" charset="0"/>
                  <a:cs typeface="Times New Roman" pitchFamily="18" charset="0"/>
                </a:rPr>
                <a:t>Відповідність т/с,</a:t>
              </a:r>
            </a:p>
            <a:p>
              <a:pPr algn="ctr" eaLnBrk="1" hangingPunct="1">
                <a:spcBef>
                  <a:spcPct val="0"/>
                </a:spcBef>
                <a:buFontTx/>
                <a:buNone/>
              </a:pPr>
              <a:r>
                <a:rPr lang="uk-UA" altLang="uk-UA" sz="2400" b="1">
                  <a:solidFill>
                    <a:srgbClr val="FF0000"/>
                  </a:solidFill>
                  <a:latin typeface="Times New Roman" pitchFamily="18" charset="0"/>
                  <a:cs typeface="Times New Roman" pitchFamily="18" charset="0"/>
                </a:rPr>
                <a:t>обсяги, методи</a:t>
              </a:r>
            </a:p>
            <a:p>
              <a:pPr algn="ctr" eaLnBrk="1" hangingPunct="1">
                <a:spcBef>
                  <a:spcPct val="0"/>
                </a:spcBef>
                <a:buFontTx/>
                <a:buNone/>
              </a:pPr>
              <a:r>
                <a:rPr lang="uk-UA" altLang="uk-UA" sz="2400" b="1">
                  <a:solidFill>
                    <a:srgbClr val="FF0000"/>
                  </a:solidFill>
                  <a:latin typeface="Times New Roman" pitchFamily="18" charset="0"/>
                  <a:cs typeface="Times New Roman" pitchFamily="18" charset="0"/>
                </a:rPr>
                <a:t>перевірки</a:t>
              </a:r>
            </a:p>
          </p:txBody>
        </p:sp>
        <p:cxnSp>
          <p:nvCxnSpPr>
            <p:cNvPr id="16" name="Прямая со стрелкой 15"/>
            <p:cNvCxnSpPr/>
            <p:nvPr/>
          </p:nvCxnSpPr>
          <p:spPr>
            <a:xfrm>
              <a:off x="2116138" y="5949950"/>
              <a:ext cx="0" cy="3794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2125663" y="6329363"/>
              <a:ext cx="4413250" cy="269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6553200" y="5438775"/>
              <a:ext cx="0" cy="9175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2125663" y="1484313"/>
              <a:ext cx="0" cy="51593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250825" y="884238"/>
              <a:ext cx="5842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250825" y="884238"/>
              <a:ext cx="0" cy="34813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endCxn id="11" idx="2"/>
            </p:cNvCxnSpPr>
            <p:nvPr/>
          </p:nvCxnSpPr>
          <p:spPr>
            <a:xfrm>
              <a:off x="250825" y="4329113"/>
              <a:ext cx="41751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11" idx="4"/>
              <a:endCxn id="465929" idx="0"/>
            </p:cNvCxnSpPr>
            <p:nvPr/>
          </p:nvCxnSpPr>
          <p:spPr>
            <a:xfrm flipH="1">
              <a:off x="2109788" y="4868863"/>
              <a:ext cx="14287" cy="4079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endCxn id="11" idx="6"/>
            </p:cNvCxnSpPr>
            <p:nvPr/>
          </p:nvCxnSpPr>
          <p:spPr>
            <a:xfrm flipH="1">
              <a:off x="3578225" y="4329113"/>
              <a:ext cx="23764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5513388" y="3070225"/>
              <a:ext cx="0" cy="12588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a:off x="2087563" y="3646488"/>
              <a:ext cx="0" cy="2865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5947" name="TextBox 70"/>
            <p:cNvSpPr txBox="1">
              <a:spLocks noChangeArrowheads="1"/>
            </p:cNvSpPr>
            <p:nvPr/>
          </p:nvSpPr>
          <p:spPr bwMode="auto">
            <a:xfrm>
              <a:off x="3796506" y="5989368"/>
              <a:ext cx="1939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uk-UA" sz="1800" i="1" dirty="0">
                  <a:solidFill>
                    <a:prstClr val="black"/>
                  </a:solidFill>
                </a:rPr>
                <a:t>П р о ц е д у р и</a:t>
              </a:r>
            </a:p>
          </p:txBody>
        </p:sp>
        <p:cxnSp>
          <p:nvCxnSpPr>
            <p:cNvPr id="81" name="Прямая со стрелкой 80"/>
            <p:cNvCxnSpPr/>
            <p:nvPr/>
          </p:nvCxnSpPr>
          <p:spPr>
            <a:xfrm>
              <a:off x="8820150" y="2420938"/>
              <a:ext cx="0" cy="28559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Прямая со стрелкой 83"/>
            <p:cNvCxnSpPr>
              <a:stCxn id="7" idx="3"/>
            </p:cNvCxnSpPr>
            <p:nvPr/>
          </p:nvCxnSpPr>
          <p:spPr>
            <a:xfrm>
              <a:off x="7983538" y="2420938"/>
              <a:ext cx="83661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a:stCxn id="14" idx="3"/>
            </p:cNvCxnSpPr>
            <p:nvPr/>
          </p:nvCxnSpPr>
          <p:spPr>
            <a:xfrm>
              <a:off x="8551863" y="4068763"/>
              <a:ext cx="268287"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p:nvPr/>
          </p:nvCxnSpPr>
          <p:spPr>
            <a:xfrm flipH="1">
              <a:off x="7253288" y="5276850"/>
              <a:ext cx="156686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465952" name="Picture 10" descr="Результат пошуку зображень за запитом &quot;дп державтотрансндіпроект зображення&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880100"/>
            <a:ext cx="996950" cy="933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731270"/>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6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1727</Words>
  <Application>Microsoft Office PowerPoint</Application>
  <PresentationFormat>Экран (4:3)</PresentationFormat>
  <Paragraphs>399</Paragraphs>
  <Slides>33</Slides>
  <Notes>2</Notes>
  <HiddenSlides>0</HiddenSlides>
  <MMClips>0</MMClips>
  <ScaleCrop>false</ScaleCrop>
  <HeadingPairs>
    <vt:vector size="6" baseType="variant">
      <vt:variant>
        <vt:lpstr>Тема</vt:lpstr>
      </vt:variant>
      <vt:variant>
        <vt:i4>11</vt:i4>
      </vt:variant>
      <vt:variant>
        <vt:lpstr>Внедренные серверы OLE</vt:lpstr>
      </vt:variant>
      <vt:variant>
        <vt:i4>1</vt:i4>
      </vt:variant>
      <vt:variant>
        <vt:lpstr>Заголовки слайдов</vt:lpstr>
      </vt:variant>
      <vt:variant>
        <vt:i4>33</vt:i4>
      </vt:variant>
    </vt:vector>
  </HeadingPairs>
  <TitlesOfParts>
    <vt:vector size="45" baseType="lpstr">
      <vt:lpstr>1_Тема Office</vt:lpstr>
      <vt:lpstr>Тема Office</vt:lpstr>
      <vt:lpstr>3_Тема Office</vt:lpstr>
      <vt:lpstr>4_Тема Office</vt:lpstr>
      <vt:lpstr>5_Тема Office</vt:lpstr>
      <vt:lpstr>6_Тема Office</vt:lpstr>
      <vt:lpstr>7_Тема Office</vt:lpstr>
      <vt:lpstr>8_Тема Office</vt:lpstr>
      <vt:lpstr>9_Тема Office</vt:lpstr>
      <vt:lpstr>26_Оформление по умолчанию</vt:lpstr>
      <vt:lpstr>2_Оформление по умолчанию</vt:lpstr>
      <vt:lpstr>Диаграмма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Валентин Мержиєвський</dc:creator>
  <cp:lastModifiedBy>Валентин Мержиєвський</cp:lastModifiedBy>
  <cp:revision>72</cp:revision>
  <dcterms:created xsi:type="dcterms:W3CDTF">2018-10-30T11:14:06Z</dcterms:created>
  <dcterms:modified xsi:type="dcterms:W3CDTF">2018-11-15T14:27:50Z</dcterms:modified>
</cp:coreProperties>
</file>